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handoutMasterIdLst>
    <p:handoutMasterId r:id="rId27"/>
  </p:handoutMasterIdLst>
  <p:sldIdLst>
    <p:sldId id="264" r:id="rId2"/>
    <p:sldId id="256" r:id="rId3"/>
    <p:sldId id="259" r:id="rId4"/>
    <p:sldId id="261" r:id="rId5"/>
    <p:sldId id="260" r:id="rId6"/>
    <p:sldId id="262" r:id="rId7"/>
    <p:sldId id="263" r:id="rId8"/>
    <p:sldId id="266" r:id="rId9"/>
    <p:sldId id="286" r:id="rId10"/>
    <p:sldId id="265" r:id="rId11"/>
    <p:sldId id="267" r:id="rId12"/>
    <p:sldId id="268" r:id="rId13"/>
    <p:sldId id="269" r:id="rId14"/>
    <p:sldId id="270" r:id="rId15"/>
    <p:sldId id="271" r:id="rId16"/>
    <p:sldId id="272" r:id="rId17"/>
    <p:sldId id="273" r:id="rId18"/>
    <p:sldId id="274" r:id="rId19"/>
    <p:sldId id="277" r:id="rId20"/>
    <p:sldId id="278" r:id="rId21"/>
    <p:sldId id="284" r:id="rId22"/>
    <p:sldId id="279" r:id="rId23"/>
    <p:sldId id="285"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68CA22-5DE5-4673-B55B-57D2D72D9777}">
          <p14:sldIdLst>
            <p14:sldId id="264"/>
            <p14:sldId id="256"/>
            <p14:sldId id="259"/>
          </p14:sldIdLst>
        </p14:section>
        <p14:section name="Hak Tanggungan" id="{69CEEB55-9CD4-4FF6-8247-64F2EBFE1B34}">
          <p14:sldIdLst>
            <p14:sldId id="261"/>
            <p14:sldId id="260"/>
            <p14:sldId id="262"/>
            <p14:sldId id="263"/>
            <p14:sldId id="266"/>
            <p14:sldId id="286"/>
            <p14:sldId id="265"/>
            <p14:sldId id="267"/>
            <p14:sldId id="268"/>
            <p14:sldId id="269"/>
            <p14:sldId id="270"/>
            <p14:sldId id="271"/>
            <p14:sldId id="272"/>
            <p14:sldId id="273"/>
            <p14:sldId id="274"/>
            <p14:sldId id="277"/>
            <p14:sldId id="278"/>
            <p14:sldId id="284"/>
            <p14:sldId id="279"/>
            <p14:sldId id="285"/>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020"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1AC68-89FB-40EC-969C-F392F2B54B06}"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ID"/>
        </a:p>
      </dgm:t>
    </dgm:pt>
    <dgm:pt modelId="{92F7A65E-AF2C-4B62-9B77-5D3B4D7C80F1}">
      <dgm:prSet phldrT="[Text]"/>
      <dgm:spPr/>
      <dgm:t>
        <a:bodyPr/>
        <a:lstStyle/>
        <a:p>
          <a:r>
            <a:rPr lang="en-ID" dirty="0" err="1"/>
            <a:t>Penjualan</a:t>
          </a:r>
          <a:r>
            <a:rPr lang="en-ID" dirty="0"/>
            <a:t> di </a:t>
          </a:r>
          <a:r>
            <a:rPr lang="en-ID" dirty="0" err="1"/>
            <a:t>bawah</a:t>
          </a:r>
          <a:r>
            <a:rPr lang="en-ID" dirty="0"/>
            <a:t> </a:t>
          </a:r>
          <a:r>
            <a:rPr lang="en-ID" dirty="0" err="1"/>
            <a:t>tangan</a:t>
          </a:r>
          <a:endParaRPr lang="en-ID" dirty="0"/>
        </a:p>
      </dgm:t>
    </dgm:pt>
    <dgm:pt modelId="{512640D8-E390-4F49-ADA9-DACDA61AAADC}" type="parTrans" cxnId="{31E42B91-1CE7-4DF6-A4F5-C4404CB8DD3D}">
      <dgm:prSet/>
      <dgm:spPr/>
      <dgm:t>
        <a:bodyPr/>
        <a:lstStyle/>
        <a:p>
          <a:endParaRPr lang="en-ID"/>
        </a:p>
      </dgm:t>
    </dgm:pt>
    <dgm:pt modelId="{034B987B-CD80-4E8C-AE8B-D022EF745457}" type="sibTrans" cxnId="{31E42B91-1CE7-4DF6-A4F5-C4404CB8DD3D}">
      <dgm:prSet/>
      <dgm:spPr/>
      <dgm:t>
        <a:bodyPr/>
        <a:lstStyle/>
        <a:p>
          <a:endParaRPr lang="en-ID"/>
        </a:p>
      </dgm:t>
    </dgm:pt>
    <dgm:pt modelId="{F69B556A-9430-4955-98CE-76E016182FBA}">
      <dgm:prSet phldrT="[Text]"/>
      <dgm:spPr/>
      <dgm:t>
        <a:bodyPr/>
        <a:lstStyle/>
        <a:p>
          <a:r>
            <a:rPr lang="en-ID" dirty="0" err="1"/>
            <a:t>Bantuan</a:t>
          </a:r>
          <a:r>
            <a:rPr lang="en-ID" dirty="0"/>
            <a:t> </a:t>
          </a:r>
          <a:r>
            <a:rPr lang="en-ID" dirty="0" err="1"/>
            <a:t>Pengadilan</a:t>
          </a:r>
          <a:endParaRPr lang="en-ID" dirty="0"/>
        </a:p>
      </dgm:t>
    </dgm:pt>
    <dgm:pt modelId="{BA7A754C-144F-40D5-B448-FA91C705CAB7}" type="parTrans" cxnId="{22425805-A5F6-49D4-8D2F-5AF7D68FF39D}">
      <dgm:prSet/>
      <dgm:spPr/>
      <dgm:t>
        <a:bodyPr/>
        <a:lstStyle/>
        <a:p>
          <a:endParaRPr lang="en-ID"/>
        </a:p>
      </dgm:t>
    </dgm:pt>
    <dgm:pt modelId="{BEB866F6-C413-4B00-B3C3-FFD7459E750A}" type="sibTrans" cxnId="{22425805-A5F6-49D4-8D2F-5AF7D68FF39D}">
      <dgm:prSet/>
      <dgm:spPr/>
      <dgm:t>
        <a:bodyPr/>
        <a:lstStyle/>
        <a:p>
          <a:endParaRPr lang="en-ID"/>
        </a:p>
      </dgm:t>
    </dgm:pt>
    <dgm:pt modelId="{A10B428C-FF81-4AB8-8A47-54F1E7F91FE0}">
      <dgm:prSet phldrT="[Text]"/>
      <dgm:spPr/>
      <dgm:t>
        <a:bodyPr/>
        <a:lstStyle/>
        <a:p>
          <a:r>
            <a:rPr lang="en-ID" dirty="0" err="1"/>
            <a:t>Parate</a:t>
          </a:r>
          <a:r>
            <a:rPr lang="en-ID" dirty="0"/>
            <a:t> </a:t>
          </a:r>
          <a:r>
            <a:rPr lang="en-ID" dirty="0" err="1"/>
            <a:t>Eksekusi</a:t>
          </a:r>
          <a:endParaRPr lang="en-ID" dirty="0"/>
        </a:p>
      </dgm:t>
    </dgm:pt>
    <dgm:pt modelId="{B57535EF-C3F4-4780-951E-E4F1C1E53F5B}" type="parTrans" cxnId="{7FF2234F-5A48-4623-946E-F25ACC6792DA}">
      <dgm:prSet/>
      <dgm:spPr/>
      <dgm:t>
        <a:bodyPr/>
        <a:lstStyle/>
        <a:p>
          <a:endParaRPr lang="en-ID"/>
        </a:p>
      </dgm:t>
    </dgm:pt>
    <dgm:pt modelId="{571D3CBB-99FF-4955-8704-6FC91D229714}" type="sibTrans" cxnId="{7FF2234F-5A48-4623-946E-F25ACC6792DA}">
      <dgm:prSet/>
      <dgm:spPr/>
      <dgm:t>
        <a:bodyPr/>
        <a:lstStyle/>
        <a:p>
          <a:endParaRPr lang="en-ID"/>
        </a:p>
      </dgm:t>
    </dgm:pt>
    <dgm:pt modelId="{3D91344D-79F1-43C0-969D-59A11871A2FB}" type="pres">
      <dgm:prSet presAssocID="{7861AC68-89FB-40EC-969C-F392F2B54B06}" presName="linear" presStyleCnt="0">
        <dgm:presLayoutVars>
          <dgm:dir/>
          <dgm:animLvl val="lvl"/>
          <dgm:resizeHandles val="exact"/>
        </dgm:presLayoutVars>
      </dgm:prSet>
      <dgm:spPr/>
      <dgm:t>
        <a:bodyPr/>
        <a:lstStyle/>
        <a:p>
          <a:endParaRPr lang="id-ID"/>
        </a:p>
      </dgm:t>
    </dgm:pt>
    <dgm:pt modelId="{FC7ED567-24D7-4B00-8087-CD82DCF7288F}" type="pres">
      <dgm:prSet presAssocID="{92F7A65E-AF2C-4B62-9B77-5D3B4D7C80F1}" presName="parentLin" presStyleCnt="0"/>
      <dgm:spPr/>
    </dgm:pt>
    <dgm:pt modelId="{521666A3-F8E8-423D-B485-3519D7E53708}" type="pres">
      <dgm:prSet presAssocID="{92F7A65E-AF2C-4B62-9B77-5D3B4D7C80F1}" presName="parentLeftMargin" presStyleLbl="node1" presStyleIdx="0" presStyleCnt="3"/>
      <dgm:spPr/>
      <dgm:t>
        <a:bodyPr/>
        <a:lstStyle/>
        <a:p>
          <a:endParaRPr lang="id-ID"/>
        </a:p>
      </dgm:t>
    </dgm:pt>
    <dgm:pt modelId="{AC127BD7-1944-4F71-BB4A-5CF41752A480}" type="pres">
      <dgm:prSet presAssocID="{92F7A65E-AF2C-4B62-9B77-5D3B4D7C80F1}" presName="parentText" presStyleLbl="node1" presStyleIdx="0" presStyleCnt="3">
        <dgm:presLayoutVars>
          <dgm:chMax val="0"/>
          <dgm:bulletEnabled val="1"/>
        </dgm:presLayoutVars>
      </dgm:prSet>
      <dgm:spPr/>
      <dgm:t>
        <a:bodyPr/>
        <a:lstStyle/>
        <a:p>
          <a:endParaRPr lang="id-ID"/>
        </a:p>
      </dgm:t>
    </dgm:pt>
    <dgm:pt modelId="{0CE26648-AF8A-4BEE-9FE0-4EDF60D79FC4}" type="pres">
      <dgm:prSet presAssocID="{92F7A65E-AF2C-4B62-9B77-5D3B4D7C80F1}" presName="negativeSpace" presStyleCnt="0"/>
      <dgm:spPr/>
    </dgm:pt>
    <dgm:pt modelId="{AA1B2A7B-2422-444A-9800-FC46053DDE21}" type="pres">
      <dgm:prSet presAssocID="{92F7A65E-AF2C-4B62-9B77-5D3B4D7C80F1}" presName="childText" presStyleLbl="conFgAcc1" presStyleIdx="0" presStyleCnt="3">
        <dgm:presLayoutVars>
          <dgm:bulletEnabled val="1"/>
        </dgm:presLayoutVars>
      </dgm:prSet>
      <dgm:spPr/>
    </dgm:pt>
    <dgm:pt modelId="{DA83DE83-7D26-4CB7-BFA1-4EF2EC761372}" type="pres">
      <dgm:prSet presAssocID="{034B987B-CD80-4E8C-AE8B-D022EF745457}" presName="spaceBetweenRectangles" presStyleCnt="0"/>
      <dgm:spPr/>
    </dgm:pt>
    <dgm:pt modelId="{DEAB570D-4F6E-4106-A801-6A06C56F063C}" type="pres">
      <dgm:prSet presAssocID="{A10B428C-FF81-4AB8-8A47-54F1E7F91FE0}" presName="parentLin" presStyleCnt="0"/>
      <dgm:spPr/>
    </dgm:pt>
    <dgm:pt modelId="{7DB086AF-0F96-4295-94B0-1F725031AAD2}" type="pres">
      <dgm:prSet presAssocID="{A10B428C-FF81-4AB8-8A47-54F1E7F91FE0}" presName="parentLeftMargin" presStyleLbl="node1" presStyleIdx="0" presStyleCnt="3"/>
      <dgm:spPr/>
      <dgm:t>
        <a:bodyPr/>
        <a:lstStyle/>
        <a:p>
          <a:endParaRPr lang="id-ID"/>
        </a:p>
      </dgm:t>
    </dgm:pt>
    <dgm:pt modelId="{41E6B1B0-3109-4580-A8B5-207AA2187616}" type="pres">
      <dgm:prSet presAssocID="{A10B428C-FF81-4AB8-8A47-54F1E7F91FE0}" presName="parentText" presStyleLbl="node1" presStyleIdx="1" presStyleCnt="3">
        <dgm:presLayoutVars>
          <dgm:chMax val="0"/>
          <dgm:bulletEnabled val="1"/>
        </dgm:presLayoutVars>
      </dgm:prSet>
      <dgm:spPr/>
      <dgm:t>
        <a:bodyPr/>
        <a:lstStyle/>
        <a:p>
          <a:endParaRPr lang="id-ID"/>
        </a:p>
      </dgm:t>
    </dgm:pt>
    <dgm:pt modelId="{D5DBCF18-BC93-4E62-BB4C-F76079F518CC}" type="pres">
      <dgm:prSet presAssocID="{A10B428C-FF81-4AB8-8A47-54F1E7F91FE0}" presName="negativeSpace" presStyleCnt="0"/>
      <dgm:spPr/>
    </dgm:pt>
    <dgm:pt modelId="{94BB7EF5-039F-4483-B481-942007E3D4C3}" type="pres">
      <dgm:prSet presAssocID="{A10B428C-FF81-4AB8-8A47-54F1E7F91FE0}" presName="childText" presStyleLbl="conFgAcc1" presStyleIdx="1" presStyleCnt="3">
        <dgm:presLayoutVars>
          <dgm:bulletEnabled val="1"/>
        </dgm:presLayoutVars>
      </dgm:prSet>
      <dgm:spPr/>
    </dgm:pt>
    <dgm:pt modelId="{5A4E7BD1-5BB3-4D23-80E7-722A2199C912}" type="pres">
      <dgm:prSet presAssocID="{571D3CBB-99FF-4955-8704-6FC91D229714}" presName="spaceBetweenRectangles" presStyleCnt="0"/>
      <dgm:spPr/>
    </dgm:pt>
    <dgm:pt modelId="{0A1379CB-0C20-4DF2-9F2B-3735FC56BAE3}" type="pres">
      <dgm:prSet presAssocID="{F69B556A-9430-4955-98CE-76E016182FBA}" presName="parentLin" presStyleCnt="0"/>
      <dgm:spPr/>
    </dgm:pt>
    <dgm:pt modelId="{BDB2145E-02D4-4FF1-9079-200DECFF411D}" type="pres">
      <dgm:prSet presAssocID="{F69B556A-9430-4955-98CE-76E016182FBA}" presName="parentLeftMargin" presStyleLbl="node1" presStyleIdx="1" presStyleCnt="3"/>
      <dgm:spPr/>
      <dgm:t>
        <a:bodyPr/>
        <a:lstStyle/>
        <a:p>
          <a:endParaRPr lang="id-ID"/>
        </a:p>
      </dgm:t>
    </dgm:pt>
    <dgm:pt modelId="{D6051059-1422-4FC8-BC16-8EAC22B9C023}" type="pres">
      <dgm:prSet presAssocID="{F69B556A-9430-4955-98CE-76E016182FBA}" presName="parentText" presStyleLbl="node1" presStyleIdx="2" presStyleCnt="3">
        <dgm:presLayoutVars>
          <dgm:chMax val="0"/>
          <dgm:bulletEnabled val="1"/>
        </dgm:presLayoutVars>
      </dgm:prSet>
      <dgm:spPr/>
      <dgm:t>
        <a:bodyPr/>
        <a:lstStyle/>
        <a:p>
          <a:endParaRPr lang="id-ID"/>
        </a:p>
      </dgm:t>
    </dgm:pt>
    <dgm:pt modelId="{92EE93CB-2E09-45F0-A733-933F5251F783}" type="pres">
      <dgm:prSet presAssocID="{F69B556A-9430-4955-98CE-76E016182FBA}" presName="negativeSpace" presStyleCnt="0"/>
      <dgm:spPr/>
    </dgm:pt>
    <dgm:pt modelId="{CF33266B-4C66-42B2-BFDF-1E23DE16458F}" type="pres">
      <dgm:prSet presAssocID="{F69B556A-9430-4955-98CE-76E016182FBA}" presName="childText" presStyleLbl="conFgAcc1" presStyleIdx="2" presStyleCnt="3">
        <dgm:presLayoutVars>
          <dgm:bulletEnabled val="1"/>
        </dgm:presLayoutVars>
      </dgm:prSet>
      <dgm:spPr/>
    </dgm:pt>
  </dgm:ptLst>
  <dgm:cxnLst>
    <dgm:cxn modelId="{7FF2234F-5A48-4623-946E-F25ACC6792DA}" srcId="{7861AC68-89FB-40EC-969C-F392F2B54B06}" destId="{A10B428C-FF81-4AB8-8A47-54F1E7F91FE0}" srcOrd="1" destOrd="0" parTransId="{B57535EF-C3F4-4780-951E-E4F1C1E53F5B}" sibTransId="{571D3CBB-99FF-4955-8704-6FC91D229714}"/>
    <dgm:cxn modelId="{1E0C3935-1D6C-4586-A2AB-AB143BF60545}" type="presOf" srcId="{F69B556A-9430-4955-98CE-76E016182FBA}" destId="{D6051059-1422-4FC8-BC16-8EAC22B9C023}" srcOrd="1" destOrd="0" presId="urn:microsoft.com/office/officeart/2005/8/layout/list1"/>
    <dgm:cxn modelId="{1C5D9C53-F96F-4B73-BDEE-BD9B98C4134B}" type="presOf" srcId="{7861AC68-89FB-40EC-969C-F392F2B54B06}" destId="{3D91344D-79F1-43C0-969D-59A11871A2FB}" srcOrd="0" destOrd="0" presId="urn:microsoft.com/office/officeart/2005/8/layout/list1"/>
    <dgm:cxn modelId="{8444A8E2-99B8-47F5-B679-FEC5AA41EDC5}" type="presOf" srcId="{92F7A65E-AF2C-4B62-9B77-5D3B4D7C80F1}" destId="{AC127BD7-1944-4F71-BB4A-5CF41752A480}" srcOrd="1" destOrd="0" presId="urn:microsoft.com/office/officeart/2005/8/layout/list1"/>
    <dgm:cxn modelId="{BC75F549-25F2-48BC-8E2E-C9DCA2CA64EC}" type="presOf" srcId="{92F7A65E-AF2C-4B62-9B77-5D3B4D7C80F1}" destId="{521666A3-F8E8-423D-B485-3519D7E53708}" srcOrd="0" destOrd="0" presId="urn:microsoft.com/office/officeart/2005/8/layout/list1"/>
    <dgm:cxn modelId="{BF11C2B8-AB86-4D1F-849E-6E1D22A79220}" type="presOf" srcId="{A10B428C-FF81-4AB8-8A47-54F1E7F91FE0}" destId="{7DB086AF-0F96-4295-94B0-1F725031AAD2}" srcOrd="0" destOrd="0" presId="urn:microsoft.com/office/officeart/2005/8/layout/list1"/>
    <dgm:cxn modelId="{DFD1CB4F-6A7D-4CD9-8489-92302B862820}" type="presOf" srcId="{F69B556A-9430-4955-98CE-76E016182FBA}" destId="{BDB2145E-02D4-4FF1-9079-200DECFF411D}" srcOrd="0" destOrd="0" presId="urn:microsoft.com/office/officeart/2005/8/layout/list1"/>
    <dgm:cxn modelId="{31E42B91-1CE7-4DF6-A4F5-C4404CB8DD3D}" srcId="{7861AC68-89FB-40EC-969C-F392F2B54B06}" destId="{92F7A65E-AF2C-4B62-9B77-5D3B4D7C80F1}" srcOrd="0" destOrd="0" parTransId="{512640D8-E390-4F49-ADA9-DACDA61AAADC}" sibTransId="{034B987B-CD80-4E8C-AE8B-D022EF745457}"/>
    <dgm:cxn modelId="{E67B0CC3-850A-41D5-B6CE-89140E069B06}" type="presOf" srcId="{A10B428C-FF81-4AB8-8A47-54F1E7F91FE0}" destId="{41E6B1B0-3109-4580-A8B5-207AA2187616}" srcOrd="1" destOrd="0" presId="urn:microsoft.com/office/officeart/2005/8/layout/list1"/>
    <dgm:cxn modelId="{22425805-A5F6-49D4-8D2F-5AF7D68FF39D}" srcId="{7861AC68-89FB-40EC-969C-F392F2B54B06}" destId="{F69B556A-9430-4955-98CE-76E016182FBA}" srcOrd="2" destOrd="0" parTransId="{BA7A754C-144F-40D5-B448-FA91C705CAB7}" sibTransId="{BEB866F6-C413-4B00-B3C3-FFD7459E750A}"/>
    <dgm:cxn modelId="{1D97D361-98AF-4A80-8727-91DD657551FF}" type="presParOf" srcId="{3D91344D-79F1-43C0-969D-59A11871A2FB}" destId="{FC7ED567-24D7-4B00-8087-CD82DCF7288F}" srcOrd="0" destOrd="0" presId="urn:microsoft.com/office/officeart/2005/8/layout/list1"/>
    <dgm:cxn modelId="{E2AC1AB6-22F7-4C77-A1B7-3237556132A9}" type="presParOf" srcId="{FC7ED567-24D7-4B00-8087-CD82DCF7288F}" destId="{521666A3-F8E8-423D-B485-3519D7E53708}" srcOrd="0" destOrd="0" presId="urn:microsoft.com/office/officeart/2005/8/layout/list1"/>
    <dgm:cxn modelId="{318F87BD-0B59-4D56-B3D9-8E30E5B2B9F5}" type="presParOf" srcId="{FC7ED567-24D7-4B00-8087-CD82DCF7288F}" destId="{AC127BD7-1944-4F71-BB4A-5CF41752A480}" srcOrd="1" destOrd="0" presId="urn:microsoft.com/office/officeart/2005/8/layout/list1"/>
    <dgm:cxn modelId="{140FFA14-EB06-4AB2-AFA2-8A0134FC1893}" type="presParOf" srcId="{3D91344D-79F1-43C0-969D-59A11871A2FB}" destId="{0CE26648-AF8A-4BEE-9FE0-4EDF60D79FC4}" srcOrd="1" destOrd="0" presId="urn:microsoft.com/office/officeart/2005/8/layout/list1"/>
    <dgm:cxn modelId="{109942A3-3690-4E04-9C27-BAB1AA746BCB}" type="presParOf" srcId="{3D91344D-79F1-43C0-969D-59A11871A2FB}" destId="{AA1B2A7B-2422-444A-9800-FC46053DDE21}" srcOrd="2" destOrd="0" presId="urn:microsoft.com/office/officeart/2005/8/layout/list1"/>
    <dgm:cxn modelId="{4AFB1673-4A15-42D2-A7C4-D6E42E12B79F}" type="presParOf" srcId="{3D91344D-79F1-43C0-969D-59A11871A2FB}" destId="{DA83DE83-7D26-4CB7-BFA1-4EF2EC761372}" srcOrd="3" destOrd="0" presId="urn:microsoft.com/office/officeart/2005/8/layout/list1"/>
    <dgm:cxn modelId="{E287E7A8-5171-42D4-94FB-A0154A795BEC}" type="presParOf" srcId="{3D91344D-79F1-43C0-969D-59A11871A2FB}" destId="{DEAB570D-4F6E-4106-A801-6A06C56F063C}" srcOrd="4" destOrd="0" presId="urn:microsoft.com/office/officeart/2005/8/layout/list1"/>
    <dgm:cxn modelId="{48CC9731-9F5C-43F5-848A-DB65C2D31386}" type="presParOf" srcId="{DEAB570D-4F6E-4106-A801-6A06C56F063C}" destId="{7DB086AF-0F96-4295-94B0-1F725031AAD2}" srcOrd="0" destOrd="0" presId="urn:microsoft.com/office/officeart/2005/8/layout/list1"/>
    <dgm:cxn modelId="{D250B6C9-5C92-45A9-B5E4-98F8A8C5FE25}" type="presParOf" srcId="{DEAB570D-4F6E-4106-A801-6A06C56F063C}" destId="{41E6B1B0-3109-4580-A8B5-207AA2187616}" srcOrd="1" destOrd="0" presId="urn:microsoft.com/office/officeart/2005/8/layout/list1"/>
    <dgm:cxn modelId="{F85DE856-91A0-4425-8244-CD7800A03E47}" type="presParOf" srcId="{3D91344D-79F1-43C0-969D-59A11871A2FB}" destId="{D5DBCF18-BC93-4E62-BB4C-F76079F518CC}" srcOrd="5" destOrd="0" presId="urn:microsoft.com/office/officeart/2005/8/layout/list1"/>
    <dgm:cxn modelId="{334AFBB6-9C4C-4DE7-B1C0-F6A89583EC92}" type="presParOf" srcId="{3D91344D-79F1-43C0-969D-59A11871A2FB}" destId="{94BB7EF5-039F-4483-B481-942007E3D4C3}" srcOrd="6" destOrd="0" presId="urn:microsoft.com/office/officeart/2005/8/layout/list1"/>
    <dgm:cxn modelId="{C3031870-9ED3-4654-8477-BC148D220294}" type="presParOf" srcId="{3D91344D-79F1-43C0-969D-59A11871A2FB}" destId="{5A4E7BD1-5BB3-4D23-80E7-722A2199C912}" srcOrd="7" destOrd="0" presId="urn:microsoft.com/office/officeart/2005/8/layout/list1"/>
    <dgm:cxn modelId="{A395D195-1E50-4346-A276-7A2F7A7118D8}" type="presParOf" srcId="{3D91344D-79F1-43C0-969D-59A11871A2FB}" destId="{0A1379CB-0C20-4DF2-9F2B-3735FC56BAE3}" srcOrd="8" destOrd="0" presId="urn:microsoft.com/office/officeart/2005/8/layout/list1"/>
    <dgm:cxn modelId="{AABAA279-117C-4C6B-8445-D9C3DDF48B9B}" type="presParOf" srcId="{0A1379CB-0C20-4DF2-9F2B-3735FC56BAE3}" destId="{BDB2145E-02D4-4FF1-9079-200DECFF411D}" srcOrd="0" destOrd="0" presId="urn:microsoft.com/office/officeart/2005/8/layout/list1"/>
    <dgm:cxn modelId="{749F8504-6C57-49EA-AF82-D343ED128BA1}" type="presParOf" srcId="{0A1379CB-0C20-4DF2-9F2B-3735FC56BAE3}" destId="{D6051059-1422-4FC8-BC16-8EAC22B9C023}" srcOrd="1" destOrd="0" presId="urn:microsoft.com/office/officeart/2005/8/layout/list1"/>
    <dgm:cxn modelId="{AC7F285D-40D6-4CFA-80FF-E89BEB802C1A}" type="presParOf" srcId="{3D91344D-79F1-43C0-969D-59A11871A2FB}" destId="{92EE93CB-2E09-45F0-A733-933F5251F783}" srcOrd="9" destOrd="0" presId="urn:microsoft.com/office/officeart/2005/8/layout/list1"/>
    <dgm:cxn modelId="{EF7303DB-93F5-4E44-8B72-EE80D4A9DFFE}" type="presParOf" srcId="{3D91344D-79F1-43C0-969D-59A11871A2FB}" destId="{CF33266B-4C66-42B2-BFDF-1E23DE16458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B2A7B-2422-444A-9800-FC46053DDE21}">
      <dsp:nvSpPr>
        <dsp:cNvPr id="0" name=""/>
        <dsp:cNvSpPr/>
      </dsp:nvSpPr>
      <dsp:spPr>
        <a:xfrm>
          <a:off x="0" y="422591"/>
          <a:ext cx="10021070" cy="655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C127BD7-1944-4F71-BB4A-5CF41752A480}">
      <dsp:nvSpPr>
        <dsp:cNvPr id="0" name=""/>
        <dsp:cNvSpPr/>
      </dsp:nvSpPr>
      <dsp:spPr>
        <a:xfrm>
          <a:off x="501053" y="38831"/>
          <a:ext cx="7014749" cy="76752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5141" tIns="0" rIns="265141" bIns="0" numCol="1" spcCol="1270" anchor="ctr" anchorCtr="0">
          <a:noAutofit/>
        </a:bodyPr>
        <a:lstStyle/>
        <a:p>
          <a:pPr lvl="0" algn="l" defTabSz="1155700">
            <a:lnSpc>
              <a:spcPct val="90000"/>
            </a:lnSpc>
            <a:spcBef>
              <a:spcPct val="0"/>
            </a:spcBef>
            <a:spcAft>
              <a:spcPct val="35000"/>
            </a:spcAft>
          </a:pPr>
          <a:r>
            <a:rPr lang="en-ID" sz="2600" kern="1200" dirty="0" err="1"/>
            <a:t>Penjualan</a:t>
          </a:r>
          <a:r>
            <a:rPr lang="en-ID" sz="2600" kern="1200" dirty="0"/>
            <a:t> di </a:t>
          </a:r>
          <a:r>
            <a:rPr lang="en-ID" sz="2600" kern="1200" dirty="0" err="1"/>
            <a:t>bawah</a:t>
          </a:r>
          <a:r>
            <a:rPr lang="en-ID" sz="2600" kern="1200" dirty="0"/>
            <a:t> </a:t>
          </a:r>
          <a:r>
            <a:rPr lang="en-ID" sz="2600" kern="1200" dirty="0" err="1"/>
            <a:t>tangan</a:t>
          </a:r>
          <a:endParaRPr lang="en-ID" sz="2600" kern="1200" dirty="0"/>
        </a:p>
      </dsp:txBody>
      <dsp:txXfrm>
        <a:off x="538520" y="76298"/>
        <a:ext cx="6939815" cy="692586"/>
      </dsp:txXfrm>
    </dsp:sp>
    <dsp:sp modelId="{94BB7EF5-039F-4483-B481-942007E3D4C3}">
      <dsp:nvSpPr>
        <dsp:cNvPr id="0" name=""/>
        <dsp:cNvSpPr/>
      </dsp:nvSpPr>
      <dsp:spPr>
        <a:xfrm>
          <a:off x="0" y="1601952"/>
          <a:ext cx="10021070" cy="655200"/>
        </a:xfrm>
        <a:prstGeom prst="rect">
          <a:avLst/>
        </a:prstGeom>
        <a:solidFill>
          <a:schemeClr val="lt1">
            <a:alpha val="90000"/>
            <a:hueOff val="0"/>
            <a:satOff val="0"/>
            <a:lumOff val="0"/>
            <a:alphaOff val="0"/>
          </a:schemeClr>
        </a:solidFill>
        <a:ln w="9525" cap="flat" cmpd="sng" algn="ctr">
          <a:solidFill>
            <a:schemeClr val="accent4">
              <a:hueOff val="4013302"/>
              <a:satOff val="-15334"/>
              <a:lumOff val="-1568"/>
              <a:alphaOff val="0"/>
            </a:schemeClr>
          </a:solidFill>
          <a:prstDash val="solid"/>
        </a:ln>
        <a:effectLst/>
      </dsp:spPr>
      <dsp:style>
        <a:lnRef idx="1">
          <a:scrgbClr r="0" g="0" b="0"/>
        </a:lnRef>
        <a:fillRef idx="1">
          <a:scrgbClr r="0" g="0" b="0"/>
        </a:fillRef>
        <a:effectRef idx="2">
          <a:scrgbClr r="0" g="0" b="0"/>
        </a:effectRef>
        <a:fontRef idx="minor"/>
      </dsp:style>
    </dsp:sp>
    <dsp:sp modelId="{41E6B1B0-3109-4580-A8B5-207AA2187616}">
      <dsp:nvSpPr>
        <dsp:cNvPr id="0" name=""/>
        <dsp:cNvSpPr/>
      </dsp:nvSpPr>
      <dsp:spPr>
        <a:xfrm>
          <a:off x="501053" y="1218192"/>
          <a:ext cx="7014749" cy="767520"/>
        </a:xfrm>
        <a:prstGeom prst="roundRect">
          <a:avLst/>
        </a:prstGeom>
        <a:gradFill rotWithShape="0">
          <a:gsLst>
            <a:gs pos="0">
              <a:schemeClr val="accent4">
                <a:hueOff val="4013302"/>
                <a:satOff val="-15334"/>
                <a:lumOff val="-1568"/>
                <a:alphaOff val="0"/>
                <a:tint val="94000"/>
                <a:satMod val="103000"/>
                <a:lumMod val="102000"/>
              </a:schemeClr>
            </a:gs>
            <a:gs pos="50000">
              <a:schemeClr val="accent4">
                <a:hueOff val="4013302"/>
                <a:satOff val="-15334"/>
                <a:lumOff val="-1568"/>
                <a:alphaOff val="0"/>
                <a:shade val="100000"/>
                <a:satMod val="110000"/>
                <a:lumMod val="100000"/>
              </a:schemeClr>
            </a:gs>
            <a:gs pos="100000">
              <a:schemeClr val="accent4">
                <a:hueOff val="4013302"/>
                <a:satOff val="-15334"/>
                <a:lumOff val="-156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5141" tIns="0" rIns="265141" bIns="0" numCol="1" spcCol="1270" anchor="ctr" anchorCtr="0">
          <a:noAutofit/>
        </a:bodyPr>
        <a:lstStyle/>
        <a:p>
          <a:pPr lvl="0" algn="l" defTabSz="1155700">
            <a:lnSpc>
              <a:spcPct val="90000"/>
            </a:lnSpc>
            <a:spcBef>
              <a:spcPct val="0"/>
            </a:spcBef>
            <a:spcAft>
              <a:spcPct val="35000"/>
            </a:spcAft>
          </a:pPr>
          <a:r>
            <a:rPr lang="en-ID" sz="2600" kern="1200" dirty="0" err="1"/>
            <a:t>Parate</a:t>
          </a:r>
          <a:r>
            <a:rPr lang="en-ID" sz="2600" kern="1200" dirty="0"/>
            <a:t> </a:t>
          </a:r>
          <a:r>
            <a:rPr lang="en-ID" sz="2600" kern="1200" dirty="0" err="1"/>
            <a:t>Eksekusi</a:t>
          </a:r>
          <a:endParaRPr lang="en-ID" sz="2600" kern="1200" dirty="0"/>
        </a:p>
      </dsp:txBody>
      <dsp:txXfrm>
        <a:off x="538520" y="1255659"/>
        <a:ext cx="6939815" cy="692586"/>
      </dsp:txXfrm>
    </dsp:sp>
    <dsp:sp modelId="{CF33266B-4C66-42B2-BFDF-1E23DE16458F}">
      <dsp:nvSpPr>
        <dsp:cNvPr id="0" name=""/>
        <dsp:cNvSpPr/>
      </dsp:nvSpPr>
      <dsp:spPr>
        <a:xfrm>
          <a:off x="0" y="2781312"/>
          <a:ext cx="10021070" cy="655200"/>
        </a:xfrm>
        <a:prstGeom prst="rect">
          <a:avLst/>
        </a:prstGeom>
        <a:solidFill>
          <a:schemeClr val="lt1">
            <a:alpha val="90000"/>
            <a:hueOff val="0"/>
            <a:satOff val="0"/>
            <a:lumOff val="0"/>
            <a:alphaOff val="0"/>
          </a:schemeClr>
        </a:solidFill>
        <a:ln w="9525" cap="flat" cmpd="sng" algn="ctr">
          <a:solidFill>
            <a:schemeClr val="accent4">
              <a:hueOff val="8026603"/>
              <a:satOff val="-30667"/>
              <a:lumOff val="-3137"/>
              <a:alphaOff val="0"/>
            </a:schemeClr>
          </a:solidFill>
          <a:prstDash val="solid"/>
        </a:ln>
        <a:effectLst/>
      </dsp:spPr>
      <dsp:style>
        <a:lnRef idx="1">
          <a:scrgbClr r="0" g="0" b="0"/>
        </a:lnRef>
        <a:fillRef idx="1">
          <a:scrgbClr r="0" g="0" b="0"/>
        </a:fillRef>
        <a:effectRef idx="2">
          <a:scrgbClr r="0" g="0" b="0"/>
        </a:effectRef>
        <a:fontRef idx="minor"/>
      </dsp:style>
    </dsp:sp>
    <dsp:sp modelId="{D6051059-1422-4FC8-BC16-8EAC22B9C023}">
      <dsp:nvSpPr>
        <dsp:cNvPr id="0" name=""/>
        <dsp:cNvSpPr/>
      </dsp:nvSpPr>
      <dsp:spPr>
        <a:xfrm>
          <a:off x="501053" y="2397552"/>
          <a:ext cx="7014749" cy="767520"/>
        </a:xfrm>
        <a:prstGeom prst="roundRect">
          <a:avLst/>
        </a:prstGeom>
        <a:gradFill rotWithShape="0">
          <a:gsLst>
            <a:gs pos="0">
              <a:schemeClr val="accent4">
                <a:hueOff val="8026603"/>
                <a:satOff val="-30667"/>
                <a:lumOff val="-3137"/>
                <a:alphaOff val="0"/>
                <a:tint val="94000"/>
                <a:satMod val="103000"/>
                <a:lumMod val="102000"/>
              </a:schemeClr>
            </a:gs>
            <a:gs pos="50000">
              <a:schemeClr val="accent4">
                <a:hueOff val="8026603"/>
                <a:satOff val="-30667"/>
                <a:lumOff val="-3137"/>
                <a:alphaOff val="0"/>
                <a:shade val="100000"/>
                <a:satMod val="110000"/>
                <a:lumMod val="100000"/>
              </a:schemeClr>
            </a:gs>
            <a:gs pos="100000">
              <a:schemeClr val="accent4">
                <a:hueOff val="8026603"/>
                <a:satOff val="-30667"/>
                <a:lumOff val="-3137"/>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5141" tIns="0" rIns="265141" bIns="0" numCol="1" spcCol="1270" anchor="ctr" anchorCtr="0">
          <a:noAutofit/>
        </a:bodyPr>
        <a:lstStyle/>
        <a:p>
          <a:pPr lvl="0" algn="l" defTabSz="1155700">
            <a:lnSpc>
              <a:spcPct val="90000"/>
            </a:lnSpc>
            <a:spcBef>
              <a:spcPct val="0"/>
            </a:spcBef>
            <a:spcAft>
              <a:spcPct val="35000"/>
            </a:spcAft>
          </a:pPr>
          <a:r>
            <a:rPr lang="en-ID" sz="2600" kern="1200" dirty="0" err="1"/>
            <a:t>Bantuan</a:t>
          </a:r>
          <a:r>
            <a:rPr lang="en-ID" sz="2600" kern="1200" dirty="0"/>
            <a:t> </a:t>
          </a:r>
          <a:r>
            <a:rPr lang="en-ID" sz="2600" kern="1200" dirty="0" err="1"/>
            <a:t>Pengadilan</a:t>
          </a:r>
          <a:endParaRPr lang="en-ID" sz="2600" kern="1200" dirty="0"/>
        </a:p>
      </dsp:txBody>
      <dsp:txXfrm>
        <a:off x="538520" y="2435019"/>
        <a:ext cx="6939815"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4F806B9-E360-4A50-A6EC-D548C29B06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 xmlns:a16="http://schemas.microsoft.com/office/drawing/2014/main" id="{479C18F9-121C-430A-825B-2C9F91BDA6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C0598-F8EE-4571-BCB0-16567B383BB5}" type="datetime1">
              <a:rPr lang="en-ID" smtClean="0"/>
              <a:t>9/24/2018</a:t>
            </a:fld>
            <a:endParaRPr lang="en-ID"/>
          </a:p>
        </p:txBody>
      </p:sp>
      <p:sp>
        <p:nvSpPr>
          <p:cNvPr id="4" name="Footer Placeholder 3">
            <a:extLst>
              <a:ext uri="{FF2B5EF4-FFF2-40B4-BE49-F238E27FC236}">
                <a16:creationId xmlns="" xmlns:a16="http://schemas.microsoft.com/office/drawing/2014/main" id="{752EC345-1C13-47C0-9BEB-38F8A97B89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 xmlns:a16="http://schemas.microsoft.com/office/drawing/2014/main" id="{56BD0C37-276A-4C97-AFBF-3AFFBAA8EC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4BAE-980C-4EF3-8C64-ACA98EC9DC73}" type="slidenum">
              <a:rPr lang="en-ID" smtClean="0"/>
              <a:t>‹#›</a:t>
            </a:fld>
            <a:endParaRPr lang="en-ID"/>
          </a:p>
        </p:txBody>
      </p:sp>
    </p:spTree>
    <p:extLst>
      <p:ext uri="{BB962C8B-B14F-4D97-AF65-F5344CB8AC3E}">
        <p14:creationId xmlns:p14="http://schemas.microsoft.com/office/powerpoint/2010/main" val="9619601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FDB18-0111-4429-8ACF-1857C6D94B82}" type="datetime1">
              <a:rPr lang="en-ID" smtClean="0"/>
              <a:t>9/24/2018</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BCEEB-2F89-4190-B7B8-C123C11699F1}" type="slidenum">
              <a:rPr lang="en-ID" smtClean="0"/>
              <a:t>‹#›</a:t>
            </a:fld>
            <a:endParaRPr lang="en-ID"/>
          </a:p>
        </p:txBody>
      </p:sp>
    </p:spTree>
    <p:extLst>
      <p:ext uri="{BB962C8B-B14F-4D97-AF65-F5344CB8AC3E}">
        <p14:creationId xmlns:p14="http://schemas.microsoft.com/office/powerpoint/2010/main" val="17087622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A663A2-85B3-4E9D-9E02-F6FDEA667088}" type="datetime1">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206DFB-48AF-4FBA-BCCD-0A89953B0322}" type="datetime1">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7ABE0A-D139-4C55-AEC7-AA216A953894}" type="datetime1">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1567C-CA68-49D0-9A39-DCD712FA70B8}" type="datetime1">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F2C27C-9437-4DF7-8D3B-F3970B4D5182}" type="datetime1">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2B5F338-AE49-4326-9647-C1BB8FC6C24B}" type="datetime1">
              <a:rPr lang="en-US" smtClean="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192F344-DB9B-4A55-9944-D043C967FCDC}" type="datetime1">
              <a:rPr lang="en-US" smtClean="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2F9AA-0D84-49A8-9183-2E8D741A3A68}" type="datetime1">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9817497-0A0E-4F0A-95FA-13AA8AF8A0AE}" type="datetime1">
              <a:rPr lang="en-US" smtClean="0"/>
              <a:t>9/24/2018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9CA4F8-EE11-4DB7-97CE-B0CEAB848C6C}" type="datetime1">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BF16B8-F555-4E43-A424-068E52AD7804}" type="datetime1">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83FF2-2941-4AD0-BC24-124FE1B8001D}" type="datetime1">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3C23A9-021D-4167-9E95-E2BE24C7A23D}" type="datetime1">
              <a:rPr lang="en-US" smtClean="0"/>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9D4209-F154-408B-9413-CB58562C132C}" type="datetime1">
              <a:rPr lang="en-US" smtClean="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0571FF2-A6D3-42BA-A112-C95D785DB61B}" type="datetime1">
              <a:rPr lang="en-US" smtClean="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6260D5-9507-4D6E-8B48-3BD4880E915F}" type="datetime1">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11FC2F-D59D-4CAF-B947-3D9D905F87CB}" type="datetime1">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68AC2A-6D8B-4491-8CCD-8D918C962AC4}" type="datetime1">
              <a:rPr lang="en-US" smtClean="0"/>
              <a:t>9/24/2018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asmala_219079855.jpg (600×400)">
            <a:extLst>
              <a:ext uri="{FF2B5EF4-FFF2-40B4-BE49-F238E27FC236}">
                <a16:creationId xmlns="" xmlns:a16="http://schemas.microsoft.com/office/drawing/2014/main" id="{1BFB56B1-BB69-4EC0-A9C1-0EE99AC350B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941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38982" y="-1"/>
            <a:ext cx="97575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 xmlns:a16="http://schemas.microsoft.com/office/drawing/2014/main" id="{BA5EF913-E4C1-4754-817E-3B45451C03B4}"/>
              </a:ext>
            </a:extLst>
          </p:cNvPr>
          <p:cNvPicPr>
            <a:picLocks noChangeAspect="1"/>
          </p:cNvPicPr>
          <p:nvPr/>
        </p:nvPicPr>
        <p:blipFill>
          <a:blip r:embed="rId4"/>
          <a:stretch>
            <a:fillRect/>
          </a:stretch>
        </p:blipFill>
        <p:spPr>
          <a:xfrm>
            <a:off x="10062299" y="2611655"/>
            <a:ext cx="1625397" cy="1625397"/>
          </a:xfrm>
          <a:prstGeom prst="rect">
            <a:avLst/>
          </a:prstGeom>
        </p:spPr>
      </p:pic>
    </p:spTree>
    <p:extLst>
      <p:ext uri="{BB962C8B-B14F-4D97-AF65-F5344CB8AC3E}">
        <p14:creationId xmlns:p14="http://schemas.microsoft.com/office/powerpoint/2010/main" val="3376749004"/>
      </p:ext>
    </p:extLst>
  </p:cSld>
  <p:clrMapOvr>
    <a:masterClrMapping/>
  </p:clrMapOvr>
  <p:transition spd="slow" advClick="0" advTm="21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3074" name="Picture 2" descr="1b75d6f0e259ab6c836f1ac5159460b767e41890.jpg (698×400)">
            <a:extLst>
              <a:ext uri="{FF2B5EF4-FFF2-40B4-BE49-F238E27FC236}">
                <a16:creationId xmlns="" xmlns:a16="http://schemas.microsoft.com/office/drawing/2014/main" id="{A9700561-AF86-42A7-993B-A47C387FC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4" r="29087" b="-2"/>
          <a:stretch/>
        </p:blipFill>
        <p:spPr bwMode="auto">
          <a:xfrm>
            <a:off x="9209664" y="2336872"/>
            <a:ext cx="2692907" cy="35987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3"/>
            <a:ext cx="8014500" cy="3599316"/>
          </a:xfrm>
        </p:spPr>
        <p:txBody>
          <a:bodyPr>
            <a:normAutofit/>
          </a:bodyPr>
          <a:lstStyle/>
          <a:p>
            <a:pPr marL="0" indent="0" algn="ctr">
              <a:buNone/>
            </a:pPr>
            <a:endParaRPr lang="en-US" sz="4800" dirty="0">
              <a:solidFill>
                <a:schemeClr val="bg1"/>
              </a:solidFill>
            </a:endParaRPr>
          </a:p>
          <a:p>
            <a:pPr marL="0" indent="0" algn="ctr">
              <a:buNone/>
            </a:pPr>
            <a:r>
              <a:rPr lang="id-ID" sz="4800" dirty="0">
                <a:solidFill>
                  <a:schemeClr val="bg1"/>
                </a:solidFill>
              </a:rPr>
              <a:t>UU No. 4 th 1996</a:t>
            </a:r>
            <a:endParaRPr lang="en-ID" sz="4800" dirty="0">
              <a:solidFill>
                <a:schemeClr val="bg1"/>
              </a:solidFill>
            </a:endParaRPr>
          </a:p>
          <a:p>
            <a:pPr marL="0" indent="0" algn="ctr">
              <a:buNone/>
            </a:pPr>
            <a:r>
              <a:rPr lang="id-ID" sz="4800" dirty="0">
                <a:solidFill>
                  <a:schemeClr val="bg1"/>
                </a:solidFill>
              </a:rPr>
              <a:t>tidak menjelaskan </a:t>
            </a:r>
            <a:endParaRPr lang="en-ID" sz="4800" dirty="0">
              <a:solidFill>
                <a:schemeClr val="bg1"/>
              </a:solidFill>
            </a:endParaRPr>
          </a:p>
          <a:p>
            <a:pPr marL="0" indent="0" algn="ctr">
              <a:buNone/>
            </a:pPr>
            <a:r>
              <a:rPr lang="en-US" sz="4800" dirty="0" err="1">
                <a:solidFill>
                  <a:schemeClr val="bg1"/>
                </a:solidFill>
              </a:rPr>
              <a:t>kreteria</a:t>
            </a:r>
            <a:r>
              <a:rPr lang="en-US" sz="4800" dirty="0">
                <a:solidFill>
                  <a:schemeClr val="bg1"/>
                </a:solidFill>
              </a:rPr>
              <a:t> </a:t>
            </a:r>
            <a:r>
              <a:rPr lang="id-ID" sz="4800" dirty="0">
                <a:solidFill>
                  <a:schemeClr val="bg1"/>
                </a:solidFill>
              </a:rPr>
              <a:t>wanprestasi</a:t>
            </a: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Wanprestasi</a:t>
            </a:r>
            <a:r>
              <a:rPr lang="en-ID" dirty="0"/>
              <a:t>/</a:t>
            </a:r>
            <a:r>
              <a:rPr lang="en-ID" dirty="0" err="1"/>
              <a:t>Cidera</a:t>
            </a:r>
            <a:r>
              <a:rPr lang="en-ID" dirty="0"/>
              <a:t> </a:t>
            </a:r>
            <a:r>
              <a:rPr lang="en-ID" dirty="0" err="1"/>
              <a:t>Janji</a:t>
            </a:r>
            <a:endParaRPr lang="en-ID" dirty="0"/>
          </a:p>
        </p:txBody>
      </p:sp>
      <p:pic>
        <p:nvPicPr>
          <p:cNvPr id="14" name="Picture 13">
            <a:extLst>
              <a:ext uri="{FF2B5EF4-FFF2-40B4-BE49-F238E27FC236}">
                <a16:creationId xmlns="" xmlns:a16="http://schemas.microsoft.com/office/drawing/2014/main" id="{3D0ED71A-4228-4F72-8FBD-8CFD941054A5}"/>
              </a:ext>
            </a:extLst>
          </p:cNvPr>
          <p:cNvPicPr>
            <a:picLocks noChangeAspect="1"/>
          </p:cNvPicPr>
          <p:nvPr/>
        </p:nvPicPr>
        <p:blipFill rotWithShape="1">
          <a:blip r:embed="rId3"/>
          <a:srcRect l="6238"/>
          <a:stretch/>
        </p:blipFill>
        <p:spPr>
          <a:xfrm>
            <a:off x="10668000" y="480998"/>
            <a:ext cx="1524000" cy="1625397"/>
          </a:xfrm>
          <a:prstGeom prst="rect">
            <a:avLst/>
          </a:prstGeom>
        </p:spPr>
      </p:pic>
    </p:spTree>
    <p:extLst>
      <p:ext uri="{BB962C8B-B14F-4D97-AF65-F5344CB8AC3E}">
        <p14:creationId xmlns:p14="http://schemas.microsoft.com/office/powerpoint/2010/main" val="27281453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anim calcmode="lin" valueType="num">
                                      <p:cBhvr>
                                        <p:cTn id="8" dur="3000" fill="hold"/>
                                        <p:tgtEl>
                                          <p:spTgt spid="14"/>
                                        </p:tgtEl>
                                        <p:attrNameLst>
                                          <p:attrName>ppt_w</p:attrName>
                                        </p:attrNameLst>
                                      </p:cBhvr>
                                      <p:tavLst>
                                        <p:tav tm="0" fmla="#ppt_w*sin(2.5*pi*$)">
                                          <p:val>
                                            <p:fltVal val="0"/>
                                          </p:val>
                                        </p:tav>
                                        <p:tav tm="100000">
                                          <p:val>
                                            <p:fltVal val="1"/>
                                          </p:val>
                                        </p:tav>
                                      </p:tavLst>
                                    </p:anim>
                                    <p:anim calcmode="lin" valueType="num">
                                      <p:cBhvr>
                                        <p:cTn id="9" dur="3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b75d6f0e259ab6c836f1ac5159460b767e41890.jpg (698×400)">
            <a:extLst>
              <a:ext uri="{FF2B5EF4-FFF2-40B4-BE49-F238E27FC236}">
                <a16:creationId xmlns="" xmlns:a16="http://schemas.microsoft.com/office/drawing/2014/main" id="{A9700561-AF86-42A7-993B-A47C387FC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4" r="29087" b="-2"/>
          <a:stretch/>
        </p:blipFill>
        <p:spPr bwMode="auto">
          <a:xfrm>
            <a:off x="9209664" y="2336872"/>
            <a:ext cx="2692907" cy="35987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3"/>
            <a:ext cx="8014500" cy="3599316"/>
          </a:xfrm>
        </p:spPr>
        <p:txBody>
          <a:bodyPr>
            <a:normAutofit fontScale="55000" lnSpcReduction="20000"/>
          </a:bodyPr>
          <a:lstStyle/>
          <a:p>
            <a:pPr marL="0" indent="0">
              <a:buNone/>
              <a:defRPr/>
            </a:pPr>
            <a:r>
              <a:rPr lang="id-ID" sz="4800" dirty="0">
                <a:solidFill>
                  <a:schemeClr val="bg1"/>
                </a:solidFill>
                <a:effectLst/>
              </a:rPr>
              <a:t>Pihak dapat dianggap melakukan inkar janji, apabila karena kesalahannya:</a:t>
            </a:r>
          </a:p>
          <a:p>
            <a:pPr marL="514350" indent="-514350">
              <a:buFont typeface="Wingdings 2"/>
              <a:buAutoNum type="arabicPeriod"/>
              <a:defRPr/>
            </a:pPr>
            <a:r>
              <a:rPr lang="id-ID" sz="4800" dirty="0">
                <a:effectLst>
                  <a:outerShdw blurRad="38100" dist="38100" dir="2700000" algn="tl">
                    <a:srgbClr val="000000">
                      <a:alpha val="43137"/>
                    </a:srgbClr>
                  </a:outerShdw>
                </a:effectLst>
              </a:rPr>
              <a:t>Tidak melakukan</a:t>
            </a:r>
            <a:r>
              <a:rPr lang="id-ID" sz="4800" dirty="0">
                <a:solidFill>
                  <a:schemeClr val="bg1"/>
                </a:solidFill>
                <a:effectLst>
                  <a:outerShdw blurRad="38100" dist="38100" dir="2700000" algn="tl">
                    <a:srgbClr val="000000">
                      <a:alpha val="43137"/>
                    </a:srgbClr>
                  </a:outerShdw>
                </a:effectLst>
              </a:rPr>
              <a:t> </a:t>
            </a:r>
            <a:r>
              <a:rPr lang="id-ID" sz="4800" dirty="0">
                <a:solidFill>
                  <a:schemeClr val="bg1"/>
                </a:solidFill>
                <a:effectLst/>
              </a:rPr>
              <a:t>apa yang dijanjikan untuk melakukannya;</a:t>
            </a:r>
          </a:p>
          <a:p>
            <a:pPr marL="514350" indent="-514350">
              <a:buFont typeface="Wingdings 2"/>
              <a:buAutoNum type="arabicPeriod"/>
              <a:defRPr/>
            </a:pPr>
            <a:r>
              <a:rPr lang="id-ID" sz="4800" dirty="0">
                <a:solidFill>
                  <a:schemeClr val="bg1"/>
                </a:solidFill>
                <a:effectLst/>
              </a:rPr>
              <a:t>Melaksanakan apa yang dijanjikannya tetapi </a:t>
            </a:r>
            <a:r>
              <a:rPr lang="id-ID" sz="4800" dirty="0">
                <a:effectLst>
                  <a:outerShdw blurRad="38100" dist="38100" dir="2700000" algn="tl">
                    <a:srgbClr val="000000">
                      <a:alpha val="43137"/>
                    </a:srgbClr>
                  </a:outerShdw>
                </a:effectLst>
              </a:rPr>
              <a:t>tidak sebagaimana yang dijanjikan</a:t>
            </a:r>
            <a:r>
              <a:rPr lang="id-ID" sz="4800" dirty="0">
                <a:solidFill>
                  <a:schemeClr val="bg1"/>
                </a:solidFill>
                <a:effectLst/>
              </a:rPr>
              <a:t>;</a:t>
            </a:r>
          </a:p>
          <a:p>
            <a:pPr marL="514350" indent="-514350">
              <a:buFont typeface="Wingdings 2"/>
              <a:buAutoNum type="arabicPeriod"/>
              <a:defRPr/>
            </a:pPr>
            <a:r>
              <a:rPr lang="id-ID" sz="4800" dirty="0">
                <a:solidFill>
                  <a:schemeClr val="bg1"/>
                </a:solidFill>
                <a:effectLst/>
              </a:rPr>
              <a:t>Melakukan apa yang dijanjikan, tetapi </a:t>
            </a:r>
            <a:r>
              <a:rPr lang="id-ID" sz="4800" dirty="0">
                <a:effectLst>
                  <a:outerShdw blurRad="38100" dist="38100" dir="2700000" algn="tl">
                    <a:srgbClr val="000000">
                      <a:alpha val="43137"/>
                    </a:srgbClr>
                  </a:outerShdw>
                </a:effectLst>
              </a:rPr>
              <a:t>terlambat</a:t>
            </a:r>
            <a:r>
              <a:rPr lang="id-ID" sz="4800" dirty="0">
                <a:solidFill>
                  <a:schemeClr val="bg1"/>
                </a:solidFill>
                <a:effectLst/>
              </a:rPr>
              <a:t>, atau</a:t>
            </a:r>
          </a:p>
          <a:p>
            <a:pPr marL="514350" indent="-514350">
              <a:buFont typeface="Wingdings 2"/>
              <a:buAutoNum type="arabicPeriod"/>
              <a:defRPr/>
            </a:pPr>
            <a:r>
              <a:rPr lang="id-ID" sz="4800" dirty="0">
                <a:solidFill>
                  <a:schemeClr val="bg1"/>
                </a:solidFill>
                <a:effectLst/>
              </a:rPr>
              <a:t>Melakukan sesuatu yang menurut perjanjian </a:t>
            </a:r>
            <a:r>
              <a:rPr lang="id-ID" sz="4800" dirty="0">
                <a:effectLst>
                  <a:outerShdw blurRad="38100" dist="38100" dir="2700000" algn="tl">
                    <a:srgbClr val="000000">
                      <a:alpha val="43137"/>
                    </a:srgbClr>
                  </a:outerShdw>
                </a:effectLst>
              </a:rPr>
              <a:t>tidak boleh dilakukan</a:t>
            </a:r>
            <a:r>
              <a:rPr lang="id-ID" sz="4800" dirty="0">
                <a:solidFill>
                  <a:schemeClr val="bg1"/>
                </a:solidFill>
                <a:effectLst/>
              </a:rPr>
              <a:t>.</a:t>
            </a:r>
          </a:p>
          <a:p>
            <a:pPr marL="0" indent="0">
              <a:buNone/>
            </a:pPr>
            <a:endParaRPr lang="id-ID" sz="4800" dirty="0">
              <a:effectLst/>
            </a:endParaRP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Kompilasi</a:t>
            </a:r>
            <a:r>
              <a:rPr lang="en-ID" dirty="0"/>
              <a:t> </a:t>
            </a:r>
            <a:r>
              <a:rPr lang="en-ID" dirty="0" err="1"/>
              <a:t>Hukum</a:t>
            </a:r>
            <a:r>
              <a:rPr lang="en-ID" dirty="0"/>
              <a:t> </a:t>
            </a:r>
            <a:r>
              <a:rPr lang="en-ID" dirty="0" err="1"/>
              <a:t>Ekonomi</a:t>
            </a:r>
            <a:r>
              <a:rPr lang="en-ID" dirty="0"/>
              <a:t> Syariah (KHES) </a:t>
            </a:r>
            <a:r>
              <a:rPr lang="en-ID" dirty="0" err="1"/>
              <a:t>Pasal</a:t>
            </a:r>
            <a:r>
              <a:rPr lang="en-ID" dirty="0"/>
              <a:t> 36</a:t>
            </a:r>
          </a:p>
        </p:txBody>
      </p:sp>
      <p:pic>
        <p:nvPicPr>
          <p:cNvPr id="10" name="Picture 9">
            <a:extLst>
              <a:ext uri="{FF2B5EF4-FFF2-40B4-BE49-F238E27FC236}">
                <a16:creationId xmlns="" xmlns:a16="http://schemas.microsoft.com/office/drawing/2014/main" id="{C09C9DE7-1B70-40F6-A379-591BF0696B17}"/>
              </a:ext>
            </a:extLst>
          </p:cNvPr>
          <p:cNvPicPr>
            <a:picLocks noChangeAspect="1"/>
          </p:cNvPicPr>
          <p:nvPr/>
        </p:nvPicPr>
        <p:blipFill rotWithShape="1">
          <a:blip r:embed="rId3"/>
          <a:srcRect l="6238"/>
          <a:stretch/>
        </p:blipFill>
        <p:spPr>
          <a:xfrm>
            <a:off x="10668000" y="480998"/>
            <a:ext cx="1524000" cy="1625397"/>
          </a:xfrm>
          <a:prstGeom prst="rect">
            <a:avLst/>
          </a:prstGeom>
        </p:spPr>
      </p:pic>
    </p:spTree>
    <p:extLst>
      <p:ext uri="{BB962C8B-B14F-4D97-AF65-F5344CB8AC3E}">
        <p14:creationId xmlns:p14="http://schemas.microsoft.com/office/powerpoint/2010/main" val="32284033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ppt_w</p:attrName>
                                        </p:attrNameLst>
                                      </p:cBhvr>
                                      <p:tavLst>
                                        <p:tav tm="0" fmla="#ppt_w*sin(2.5*pi*$)">
                                          <p:val>
                                            <p:fltVal val="0"/>
                                          </p:val>
                                        </p:tav>
                                        <p:tav tm="100000">
                                          <p:val>
                                            <p:fltVal val="1"/>
                                          </p:val>
                                        </p:tav>
                                      </p:tavLst>
                                    </p:anim>
                                    <p:anim calcmode="lin" valueType="num">
                                      <p:cBhvr>
                                        <p:cTn id="9" dur="3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b75d6f0e259ab6c836f1ac5159460b767e41890.jpg (698×400)">
            <a:extLst>
              <a:ext uri="{FF2B5EF4-FFF2-40B4-BE49-F238E27FC236}">
                <a16:creationId xmlns="" xmlns:a16="http://schemas.microsoft.com/office/drawing/2014/main" id="{A9700561-AF86-42A7-993B-A47C387FC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4" r="29087" b="-2"/>
          <a:stretch/>
        </p:blipFill>
        <p:spPr bwMode="auto">
          <a:xfrm>
            <a:off x="8993654" y="2336872"/>
            <a:ext cx="2908918" cy="3887465"/>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8014500" cy="4096011"/>
          </a:xfrm>
        </p:spPr>
        <p:txBody>
          <a:bodyPr>
            <a:normAutofit fontScale="92500" lnSpcReduction="10000"/>
          </a:bodyPr>
          <a:lstStyle/>
          <a:p>
            <a:pPr marL="514350" indent="-514350" algn="just">
              <a:buFont typeface="Wingdings 2"/>
              <a:buAutoNum type="arabicPeriod"/>
              <a:defRPr/>
            </a:pPr>
            <a:r>
              <a:rPr lang="id-ID" sz="2800" dirty="0">
                <a:solidFill>
                  <a:schemeClr val="bg1"/>
                </a:solidFill>
                <a:effectLst/>
              </a:rPr>
              <a:t>Apabila dalam perjanjian untuk memberikan sesuatu atau untuk melakukan sesuatu, pihak-pihak menentukan tenggang waktu pelaksanaan pemenuhan prestasi debitur dan </a:t>
            </a:r>
            <a:r>
              <a:rPr lang="id-ID" sz="2800" dirty="0">
                <a:solidFill>
                  <a:schemeClr val="bg1"/>
                </a:solidFill>
                <a:effectLst/>
                <a:highlight>
                  <a:srgbClr val="FFFF00"/>
                </a:highlight>
              </a:rPr>
              <a:t>tenggang waktu tersebut telah dilampaui</a:t>
            </a:r>
            <a:r>
              <a:rPr lang="id-ID" sz="2800" dirty="0">
                <a:solidFill>
                  <a:schemeClr val="bg1"/>
                </a:solidFill>
                <a:effectLst/>
              </a:rPr>
              <a:t>, maka menurut ketentuan Pasal 1238 KUHPdt, debitur  dianggap telah lalai dengan lewatnya waktu yang ditentukan tersebut.</a:t>
            </a:r>
          </a:p>
          <a:p>
            <a:pPr marL="514350" indent="-514350" algn="just">
              <a:buFont typeface="Wingdings 2"/>
              <a:buAutoNum type="arabicPeriod"/>
              <a:defRPr/>
            </a:pPr>
            <a:r>
              <a:rPr lang="id-ID" sz="2800" dirty="0">
                <a:solidFill>
                  <a:schemeClr val="bg1"/>
                </a:solidFill>
                <a:effectLst/>
              </a:rPr>
              <a:t>Dalam hal tenggang waktu pelaksanaan pemenuhan prestasi tidak ditentukan, maka </a:t>
            </a:r>
            <a:r>
              <a:rPr lang="id-ID" sz="2800" dirty="0">
                <a:solidFill>
                  <a:schemeClr val="bg1"/>
                </a:solidFill>
                <a:effectLst/>
                <a:highlight>
                  <a:srgbClr val="FFFF00"/>
                </a:highlight>
              </a:rPr>
              <a:t>dipandang perlu untuk memperingatkan debitur</a:t>
            </a:r>
            <a:r>
              <a:rPr lang="id-ID" sz="2800" dirty="0">
                <a:solidFill>
                  <a:schemeClr val="bg1"/>
                </a:solidFill>
                <a:effectLst/>
              </a:rPr>
              <a:t> guna memenuhi prestasinya.</a:t>
            </a: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Penentuan</a:t>
            </a:r>
            <a:r>
              <a:rPr lang="en-ID" dirty="0"/>
              <a:t> </a:t>
            </a:r>
            <a:r>
              <a:rPr lang="en-ID" dirty="0" err="1"/>
              <a:t>Wanprestasi</a:t>
            </a:r>
            <a:endParaRPr lang="en-ID" dirty="0"/>
          </a:p>
        </p:txBody>
      </p:sp>
      <p:pic>
        <p:nvPicPr>
          <p:cNvPr id="10" name="Picture 9">
            <a:extLst>
              <a:ext uri="{FF2B5EF4-FFF2-40B4-BE49-F238E27FC236}">
                <a16:creationId xmlns="" xmlns:a16="http://schemas.microsoft.com/office/drawing/2014/main" id="{BF090829-0EAA-4878-AE35-9486875D5685}"/>
              </a:ext>
            </a:extLst>
          </p:cNvPr>
          <p:cNvPicPr>
            <a:picLocks noChangeAspect="1"/>
          </p:cNvPicPr>
          <p:nvPr/>
        </p:nvPicPr>
        <p:blipFill rotWithShape="1">
          <a:blip r:embed="rId3"/>
          <a:srcRect l="6238"/>
          <a:stretch/>
        </p:blipFill>
        <p:spPr>
          <a:xfrm>
            <a:off x="10668000" y="480998"/>
            <a:ext cx="1524000" cy="1625397"/>
          </a:xfrm>
          <a:prstGeom prst="rect">
            <a:avLst/>
          </a:prstGeom>
        </p:spPr>
      </p:pic>
    </p:spTree>
    <p:extLst>
      <p:ext uri="{BB962C8B-B14F-4D97-AF65-F5344CB8AC3E}">
        <p14:creationId xmlns:p14="http://schemas.microsoft.com/office/powerpoint/2010/main" val="38399444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ppt_w</p:attrName>
                                        </p:attrNameLst>
                                      </p:cBhvr>
                                      <p:tavLst>
                                        <p:tav tm="0" fmla="#ppt_w*sin(2.5*pi*$)">
                                          <p:val>
                                            <p:fltVal val="0"/>
                                          </p:val>
                                        </p:tav>
                                        <p:tav tm="100000">
                                          <p:val>
                                            <p:fltVal val="1"/>
                                          </p:val>
                                        </p:tav>
                                      </p:tavLst>
                                    </p:anim>
                                    <p:anim calcmode="lin" valueType="num">
                                      <p:cBhvr>
                                        <p:cTn id="9" dur="3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b75d6f0e259ab6c836f1ac5159460b767e41890.jpg (698×400)">
            <a:extLst>
              <a:ext uri="{FF2B5EF4-FFF2-40B4-BE49-F238E27FC236}">
                <a16:creationId xmlns="" xmlns:a16="http://schemas.microsoft.com/office/drawing/2014/main" id="{A9700561-AF86-42A7-993B-A47C387FC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4" r="29087" b="-2"/>
          <a:stretch/>
        </p:blipFill>
        <p:spPr bwMode="auto">
          <a:xfrm>
            <a:off x="8879418" y="2336872"/>
            <a:ext cx="3023154" cy="404013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8014500" cy="4112053"/>
          </a:xfrm>
        </p:spPr>
        <p:txBody>
          <a:bodyPr>
            <a:normAutofit/>
          </a:bodyPr>
          <a:lstStyle/>
          <a:p>
            <a:pPr marL="274320" indent="-274320">
              <a:lnSpc>
                <a:spcPct val="100000"/>
              </a:lnSpc>
              <a:buFont typeface="Wingdings 2"/>
              <a:buChar char=""/>
              <a:defRPr/>
            </a:pPr>
            <a:r>
              <a:rPr lang="id-ID" sz="2800" dirty="0">
                <a:solidFill>
                  <a:schemeClr val="bg1"/>
                </a:solidFill>
              </a:rPr>
              <a:t>Peringatan tertulis oleh kreditur sendiri yang disebut dengan istilah </a:t>
            </a:r>
            <a:r>
              <a:rPr lang="id-ID" sz="2800" i="1" dirty="0">
                <a:solidFill>
                  <a:schemeClr val="bg1"/>
                </a:solidFill>
                <a:highlight>
                  <a:srgbClr val="FFFF00"/>
                </a:highlight>
              </a:rPr>
              <a:t>in gebreke stelling</a:t>
            </a:r>
            <a:r>
              <a:rPr lang="id-ID" sz="2800" i="1" dirty="0">
                <a:solidFill>
                  <a:schemeClr val="bg1"/>
                </a:solidFill>
              </a:rPr>
              <a:t>.</a:t>
            </a:r>
          </a:p>
          <a:p>
            <a:pPr marL="274320" indent="-274320">
              <a:lnSpc>
                <a:spcPct val="100000"/>
              </a:lnSpc>
              <a:buFont typeface="Wingdings 2"/>
              <a:buChar char=""/>
              <a:defRPr/>
            </a:pPr>
            <a:r>
              <a:rPr lang="id-ID" sz="2800" dirty="0">
                <a:solidFill>
                  <a:schemeClr val="bg1"/>
                </a:solidFill>
              </a:rPr>
              <a:t>Peringatan tertulis melalui Pengadilan berdasarkan ketentuan Pasal 1238 KUHPdt yang disebut dengan istilah </a:t>
            </a:r>
            <a:r>
              <a:rPr lang="id-ID" sz="2800" i="1" dirty="0">
                <a:solidFill>
                  <a:schemeClr val="bg1"/>
                </a:solidFill>
                <a:highlight>
                  <a:srgbClr val="FFFF00"/>
                </a:highlight>
              </a:rPr>
              <a:t>somasi</a:t>
            </a:r>
            <a:r>
              <a:rPr lang="id-ID" sz="2800" dirty="0">
                <a:solidFill>
                  <a:schemeClr val="bg1"/>
                </a:solidFill>
              </a:rPr>
              <a:t>. Akan tetapi peringatan tertulis melalui pengadilan (somasi) sudah tidak berlaku lagi, karena ketentuan ini telah dinyatakan </a:t>
            </a:r>
            <a:r>
              <a:rPr lang="id-ID" sz="2800" dirty="0">
                <a:solidFill>
                  <a:schemeClr val="bg1"/>
                </a:solidFill>
                <a:highlight>
                  <a:srgbClr val="C0C0C0"/>
                </a:highlight>
              </a:rPr>
              <a:t>tidak berlaku</a:t>
            </a:r>
            <a:r>
              <a:rPr lang="id-ID" sz="2800" dirty="0">
                <a:solidFill>
                  <a:schemeClr val="bg1"/>
                </a:solidFill>
              </a:rPr>
              <a:t> oleh SEMA Nomor 3 tahun 1963</a:t>
            </a:r>
            <a:r>
              <a:rPr lang="id-ID" sz="2800" dirty="0"/>
              <a:t>.</a:t>
            </a: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Peringatan</a:t>
            </a:r>
            <a:r>
              <a:rPr lang="en-ID" dirty="0"/>
              <a:t> </a:t>
            </a:r>
            <a:r>
              <a:rPr lang="en-ID" dirty="0" err="1"/>
              <a:t>Dilakukan</a:t>
            </a:r>
            <a:endParaRPr lang="en-ID" dirty="0"/>
          </a:p>
        </p:txBody>
      </p:sp>
      <p:pic>
        <p:nvPicPr>
          <p:cNvPr id="10" name="Picture 9">
            <a:extLst>
              <a:ext uri="{FF2B5EF4-FFF2-40B4-BE49-F238E27FC236}">
                <a16:creationId xmlns="" xmlns:a16="http://schemas.microsoft.com/office/drawing/2014/main" id="{B5A5FDDF-FF1B-4C17-BCC9-FC204457BBFE}"/>
              </a:ext>
            </a:extLst>
          </p:cNvPr>
          <p:cNvPicPr>
            <a:picLocks noChangeAspect="1"/>
          </p:cNvPicPr>
          <p:nvPr/>
        </p:nvPicPr>
        <p:blipFill rotWithShape="1">
          <a:blip r:embed="rId3"/>
          <a:srcRect l="6238"/>
          <a:stretch/>
        </p:blipFill>
        <p:spPr>
          <a:xfrm>
            <a:off x="10668000" y="480998"/>
            <a:ext cx="1524000" cy="1625397"/>
          </a:xfrm>
          <a:prstGeom prst="rect">
            <a:avLst/>
          </a:prstGeom>
        </p:spPr>
      </p:pic>
    </p:spTree>
    <p:extLst>
      <p:ext uri="{BB962C8B-B14F-4D97-AF65-F5344CB8AC3E}">
        <p14:creationId xmlns:p14="http://schemas.microsoft.com/office/powerpoint/2010/main" val="31686973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ppt_w</p:attrName>
                                        </p:attrNameLst>
                                      </p:cBhvr>
                                      <p:tavLst>
                                        <p:tav tm="0" fmla="#ppt_w*sin(2.5*pi*$)">
                                          <p:val>
                                            <p:fltVal val="0"/>
                                          </p:val>
                                        </p:tav>
                                        <p:tav tm="100000">
                                          <p:val>
                                            <p:fltVal val="1"/>
                                          </p:val>
                                        </p:tav>
                                      </p:tavLst>
                                    </p:anim>
                                    <p:anim calcmode="lin" valueType="num">
                                      <p:cBhvr>
                                        <p:cTn id="9" dur="3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b75d6f0e259ab6c836f1ac5159460b767e41890.jpg (698×400)">
            <a:extLst>
              <a:ext uri="{FF2B5EF4-FFF2-40B4-BE49-F238E27FC236}">
                <a16:creationId xmlns="" xmlns:a16="http://schemas.microsoft.com/office/drawing/2014/main" id="{A9700561-AF86-42A7-993B-A47C387FC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4" r="29087" b="-2"/>
          <a:stretch/>
        </p:blipFill>
        <p:spPr bwMode="auto">
          <a:xfrm>
            <a:off x="8879418" y="2336872"/>
            <a:ext cx="3023154" cy="404013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8014500" cy="4112053"/>
          </a:xfrm>
        </p:spPr>
        <p:txBody>
          <a:bodyPr>
            <a:normAutofit/>
          </a:bodyPr>
          <a:lstStyle/>
          <a:p>
            <a:pPr marL="0" indent="0" algn="ctr">
              <a:buNone/>
            </a:pPr>
            <a:r>
              <a:rPr lang="id-ID" sz="3200" dirty="0">
                <a:solidFill>
                  <a:schemeClr val="bg1"/>
                </a:solidFill>
              </a:rPr>
              <a:t>Pihak dalam aka</a:t>
            </a:r>
            <a:r>
              <a:rPr lang="en-US" sz="3200" dirty="0">
                <a:solidFill>
                  <a:schemeClr val="bg1"/>
                </a:solidFill>
              </a:rPr>
              <a:t>d</a:t>
            </a:r>
            <a:r>
              <a:rPr lang="id-ID" sz="3200" dirty="0">
                <a:solidFill>
                  <a:schemeClr val="bg1"/>
                </a:solidFill>
              </a:rPr>
              <a:t> melakukan ingkar janji, apabila dengan surat perintah atau dengan sebuah akta sejenis itu telah dinyatakan ingkar janji atau d</a:t>
            </a:r>
            <a:r>
              <a:rPr lang="en-US" sz="3200" dirty="0" err="1">
                <a:solidFill>
                  <a:schemeClr val="bg1"/>
                </a:solidFill>
              </a:rPr>
              <a:t>ar</a:t>
            </a:r>
            <a:r>
              <a:rPr lang="id-ID" sz="3200" dirty="0">
                <a:solidFill>
                  <a:schemeClr val="bg1"/>
                </a:solidFill>
              </a:rPr>
              <a:t>i perjanjiannya sendiri menetapkan, bahwa pihak dalam akad harus dianggap ingkar janji dengan lewatnya waktu yang ditentukan.</a:t>
            </a:r>
            <a:endParaRPr lang="en-US" sz="3200" dirty="0">
              <a:solidFill>
                <a:schemeClr val="bg1"/>
              </a:solidFill>
            </a:endParaRP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a:t>KHES </a:t>
            </a:r>
            <a:r>
              <a:rPr lang="en-ID" dirty="0" err="1"/>
              <a:t>Pasal</a:t>
            </a:r>
            <a:r>
              <a:rPr lang="en-ID" dirty="0"/>
              <a:t> 37</a:t>
            </a:r>
          </a:p>
        </p:txBody>
      </p:sp>
      <p:pic>
        <p:nvPicPr>
          <p:cNvPr id="10" name="Picture 9">
            <a:extLst>
              <a:ext uri="{FF2B5EF4-FFF2-40B4-BE49-F238E27FC236}">
                <a16:creationId xmlns="" xmlns:a16="http://schemas.microsoft.com/office/drawing/2014/main" id="{A03CDB00-DE1D-4E6D-A948-997484FA94DF}"/>
              </a:ext>
            </a:extLst>
          </p:cNvPr>
          <p:cNvPicPr>
            <a:picLocks noChangeAspect="1"/>
          </p:cNvPicPr>
          <p:nvPr/>
        </p:nvPicPr>
        <p:blipFill rotWithShape="1">
          <a:blip r:embed="rId3"/>
          <a:srcRect l="6238"/>
          <a:stretch/>
        </p:blipFill>
        <p:spPr>
          <a:xfrm>
            <a:off x="10668000" y="480998"/>
            <a:ext cx="1524000" cy="1625397"/>
          </a:xfrm>
          <a:prstGeom prst="rect">
            <a:avLst/>
          </a:prstGeom>
        </p:spPr>
      </p:pic>
    </p:spTree>
    <p:extLst>
      <p:ext uri="{BB962C8B-B14F-4D97-AF65-F5344CB8AC3E}">
        <p14:creationId xmlns:p14="http://schemas.microsoft.com/office/powerpoint/2010/main" val="8487452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ppt_w</p:attrName>
                                        </p:attrNameLst>
                                      </p:cBhvr>
                                      <p:tavLst>
                                        <p:tav tm="0" fmla="#ppt_w*sin(2.5*pi*$)">
                                          <p:val>
                                            <p:fltVal val="0"/>
                                          </p:val>
                                        </p:tav>
                                        <p:tav tm="100000">
                                          <p:val>
                                            <p:fltVal val="1"/>
                                          </p:val>
                                        </p:tav>
                                      </p:tavLst>
                                    </p:anim>
                                    <p:anim calcmode="lin" valueType="num">
                                      <p:cBhvr>
                                        <p:cTn id="9" dur="3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questions.png (1200×680)">
            <a:extLst>
              <a:ext uri="{FF2B5EF4-FFF2-40B4-BE49-F238E27FC236}">
                <a16:creationId xmlns="" xmlns:a16="http://schemas.microsoft.com/office/drawing/2014/main" id="{E5FD7D00-4703-4878-B298-B772059F9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132" y="3847450"/>
            <a:ext cx="5312735" cy="30105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106395"/>
            <a:ext cx="8014500" cy="4112053"/>
          </a:xfrm>
        </p:spPr>
        <p:txBody>
          <a:bodyPr>
            <a:normAutofit/>
          </a:bodyPr>
          <a:lstStyle/>
          <a:p>
            <a:pPr marL="0" indent="0" fontAlgn="auto">
              <a:spcBef>
                <a:spcPts val="0"/>
              </a:spcBef>
              <a:spcAft>
                <a:spcPts val="0"/>
              </a:spcAft>
              <a:buNone/>
              <a:defRPr/>
            </a:pPr>
            <a:r>
              <a:rPr lang="id-ID" sz="5400" dirty="0">
                <a:solidFill>
                  <a:schemeClr val="bg1"/>
                </a:solidFill>
                <a:effectLst/>
              </a:rPr>
              <a:t>APAKAH  PELAKSANAAN EKSEKUSI OBJEK HAK TANGGUNGAN HARUS MENUNGGU JATUH TEMPO PELUNASAN ?</a:t>
            </a: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a:t>KHES </a:t>
            </a:r>
            <a:r>
              <a:rPr lang="en-ID" dirty="0" err="1"/>
              <a:t>Pasal</a:t>
            </a:r>
            <a:r>
              <a:rPr lang="en-ID" dirty="0"/>
              <a:t> 37</a:t>
            </a:r>
          </a:p>
        </p:txBody>
      </p:sp>
      <p:pic>
        <p:nvPicPr>
          <p:cNvPr id="11" name="Picture 10">
            <a:extLst>
              <a:ext uri="{FF2B5EF4-FFF2-40B4-BE49-F238E27FC236}">
                <a16:creationId xmlns="" xmlns:a16="http://schemas.microsoft.com/office/drawing/2014/main" id="{E735331E-6468-450D-8628-4C8F641479C5}"/>
              </a:ext>
            </a:extLst>
          </p:cNvPr>
          <p:cNvPicPr>
            <a:picLocks noChangeAspect="1"/>
          </p:cNvPicPr>
          <p:nvPr/>
        </p:nvPicPr>
        <p:blipFill rotWithShape="1">
          <a:blip r:embed="rId3"/>
          <a:srcRect l="6238"/>
          <a:stretch/>
        </p:blipFill>
        <p:spPr>
          <a:xfrm>
            <a:off x="10668000" y="480998"/>
            <a:ext cx="1524000" cy="1625397"/>
          </a:xfrm>
          <a:prstGeom prst="rect">
            <a:avLst/>
          </a:prstGeom>
        </p:spPr>
      </p:pic>
    </p:spTree>
    <p:extLst>
      <p:ext uri="{BB962C8B-B14F-4D97-AF65-F5344CB8AC3E}">
        <p14:creationId xmlns:p14="http://schemas.microsoft.com/office/powerpoint/2010/main" val="15112758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ppt_w</p:attrName>
                                        </p:attrNameLst>
                                      </p:cBhvr>
                                      <p:tavLst>
                                        <p:tav tm="0" fmla="#ppt_w*sin(2.5*pi*$)">
                                          <p:val>
                                            <p:fltVal val="0"/>
                                          </p:val>
                                        </p:tav>
                                        <p:tav tm="100000">
                                          <p:val>
                                            <p:fltVal val="1"/>
                                          </p:val>
                                        </p:tav>
                                      </p:tavLst>
                                    </p:anim>
                                    <p:anim calcmode="lin" valueType="num">
                                      <p:cBhvr>
                                        <p:cTn id="9" dur="3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9886282" cy="4112053"/>
          </a:xfrm>
        </p:spPr>
        <p:txBody>
          <a:bodyPr>
            <a:normAutofit/>
          </a:bodyPr>
          <a:lstStyle/>
          <a:p>
            <a:pPr marL="0" indent="0" algn="r" fontAlgn="auto">
              <a:spcBef>
                <a:spcPts val="0"/>
              </a:spcBef>
              <a:spcAft>
                <a:spcPts val="0"/>
              </a:spcAft>
              <a:buNone/>
              <a:defRPr/>
            </a:pPr>
            <a:r>
              <a:rPr lang="en-ID" sz="3600" dirty="0"/>
              <a:t>3 </a:t>
            </a:r>
            <a:r>
              <a:rPr lang="en-ID" sz="3600" dirty="0" err="1"/>
              <a:t>cara</a:t>
            </a:r>
            <a:r>
              <a:rPr lang="en-ID" sz="3600" dirty="0"/>
              <a:t> </a:t>
            </a:r>
            <a:r>
              <a:rPr lang="en-ID" sz="3600" dirty="0" err="1"/>
              <a:t>melakukannya</a:t>
            </a:r>
            <a:r>
              <a:rPr lang="en-ID" sz="3600" dirty="0"/>
              <a:t>:</a:t>
            </a:r>
            <a:endParaRPr lang="id-ID" sz="3600" dirty="0"/>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Eksekusi</a:t>
            </a:r>
            <a:r>
              <a:rPr lang="en-ID" dirty="0"/>
              <a:t> </a:t>
            </a:r>
            <a:r>
              <a:rPr lang="en-ID" dirty="0" err="1"/>
              <a:t>Hak</a:t>
            </a:r>
            <a:r>
              <a:rPr lang="en-ID" dirty="0"/>
              <a:t> </a:t>
            </a:r>
            <a:r>
              <a:rPr lang="en-ID" dirty="0" err="1"/>
              <a:t>Tanggungan</a:t>
            </a:r>
            <a:endParaRPr lang="en-ID" dirty="0"/>
          </a:p>
        </p:txBody>
      </p:sp>
      <p:graphicFrame>
        <p:nvGraphicFramePr>
          <p:cNvPr id="10" name="Diagram 9">
            <a:extLst>
              <a:ext uri="{FF2B5EF4-FFF2-40B4-BE49-F238E27FC236}">
                <a16:creationId xmlns="" xmlns:a16="http://schemas.microsoft.com/office/drawing/2014/main" id="{A2086640-65CC-44F9-B837-2422802BBBE6}"/>
              </a:ext>
            </a:extLst>
          </p:cNvPr>
          <p:cNvGraphicFramePr/>
          <p:nvPr>
            <p:extLst>
              <p:ext uri="{D42A27DB-BD31-4B8C-83A1-F6EECF244321}">
                <p14:modId xmlns:p14="http://schemas.microsoft.com/office/powerpoint/2010/main" val="813747313"/>
              </p:ext>
            </p:extLst>
          </p:nvPr>
        </p:nvGraphicFramePr>
        <p:xfrm>
          <a:off x="545533" y="2973581"/>
          <a:ext cx="10021070" cy="347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 xmlns:a16="http://schemas.microsoft.com/office/drawing/2014/main" id="{486D8AC5-7553-4574-B31E-A59B7605FA9C}"/>
              </a:ext>
            </a:extLst>
          </p:cNvPr>
          <p:cNvPicPr>
            <a:picLocks noChangeAspect="1"/>
          </p:cNvPicPr>
          <p:nvPr/>
        </p:nvPicPr>
        <p:blipFill rotWithShape="1">
          <a:blip r:embed="rId7"/>
          <a:srcRect l="6238"/>
          <a:stretch/>
        </p:blipFill>
        <p:spPr>
          <a:xfrm>
            <a:off x="10668000" y="480998"/>
            <a:ext cx="1524000" cy="1625397"/>
          </a:xfrm>
          <a:prstGeom prst="rect">
            <a:avLst/>
          </a:prstGeom>
        </p:spPr>
      </p:pic>
    </p:spTree>
    <p:extLst>
      <p:ext uri="{BB962C8B-B14F-4D97-AF65-F5344CB8AC3E}">
        <p14:creationId xmlns:p14="http://schemas.microsoft.com/office/powerpoint/2010/main" val="21719412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ppt_w</p:attrName>
                                        </p:attrNameLst>
                                      </p:cBhvr>
                                      <p:tavLst>
                                        <p:tav tm="0" fmla="#ppt_w*sin(2.5*pi*$)">
                                          <p:val>
                                            <p:fltVal val="0"/>
                                          </p:val>
                                        </p:tav>
                                        <p:tav tm="100000">
                                          <p:val>
                                            <p:fltVal val="1"/>
                                          </p:val>
                                        </p:tav>
                                      </p:tavLst>
                                    </p:anim>
                                    <p:anim calcmode="lin" valueType="num">
                                      <p:cBhvr>
                                        <p:cTn id="9" dur="3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10501026" cy="4112053"/>
          </a:xfrm>
        </p:spPr>
        <p:txBody>
          <a:bodyPr>
            <a:normAutofit fontScale="85000" lnSpcReduction="10000"/>
          </a:bodyPr>
          <a:lstStyle/>
          <a:p>
            <a:pPr marL="0" indent="0" fontAlgn="auto">
              <a:spcBef>
                <a:spcPts val="0"/>
              </a:spcBef>
              <a:spcAft>
                <a:spcPts val="0"/>
              </a:spcAft>
              <a:buNone/>
              <a:defRPr/>
            </a:pPr>
            <a:r>
              <a:rPr lang="en-US" sz="5400" dirty="0">
                <a:solidFill>
                  <a:schemeClr val="bg1"/>
                </a:solidFill>
              </a:rPr>
              <a:t> </a:t>
            </a:r>
            <a:r>
              <a:rPr lang="id-ID" sz="5400" dirty="0">
                <a:solidFill>
                  <a:schemeClr val="bg1"/>
                </a:solidFill>
              </a:rPr>
              <a:t>Atas kesepakatan pemberi dan pemegang hak tanggungan, penjualan objek hak tanggungan dapat dilaksanakan di bawah tangan jika dengan demikian itu akan dapat diperoleh harga tertinggi yang menguntungkan semua pihak</a:t>
            </a:r>
            <a:r>
              <a:rPr lang="id-ID" sz="5400" dirty="0"/>
              <a:t>.</a:t>
            </a:r>
            <a:endParaRPr lang="id-ID" sz="5400" dirty="0">
              <a:solidFill>
                <a:schemeClr val="bg1"/>
              </a:solidFill>
            </a:endParaRP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Eksekusi</a:t>
            </a:r>
            <a:r>
              <a:rPr lang="en-ID" dirty="0"/>
              <a:t> </a:t>
            </a:r>
            <a:r>
              <a:rPr lang="en-ID" dirty="0" err="1"/>
              <a:t>penjualan</a:t>
            </a:r>
            <a:r>
              <a:rPr lang="en-ID" dirty="0"/>
              <a:t> </a:t>
            </a:r>
            <a:r>
              <a:rPr lang="en-ID" dirty="0" err="1"/>
              <a:t>dibawah</a:t>
            </a:r>
            <a:r>
              <a:rPr lang="en-ID" dirty="0"/>
              <a:t> </a:t>
            </a:r>
            <a:r>
              <a:rPr lang="en-ID" dirty="0" err="1"/>
              <a:t>tangan</a:t>
            </a:r>
            <a:r>
              <a:rPr lang="en-ID" dirty="0"/>
              <a:t/>
            </a:r>
            <a:br>
              <a:rPr lang="en-ID" dirty="0"/>
            </a:br>
            <a:r>
              <a:rPr lang="en-ID" dirty="0"/>
              <a:t>(</a:t>
            </a:r>
            <a:r>
              <a:rPr lang="en-US" dirty="0" err="1"/>
              <a:t>Pasal</a:t>
            </a:r>
            <a:r>
              <a:rPr lang="en-US" dirty="0"/>
              <a:t> 20 (2) &amp; (3) UU No. 4/1996)</a:t>
            </a:r>
            <a:endParaRPr lang="en-ID" dirty="0"/>
          </a:p>
        </p:txBody>
      </p:sp>
      <p:pic>
        <p:nvPicPr>
          <p:cNvPr id="9" name="Picture 8">
            <a:extLst>
              <a:ext uri="{FF2B5EF4-FFF2-40B4-BE49-F238E27FC236}">
                <a16:creationId xmlns="" xmlns:a16="http://schemas.microsoft.com/office/drawing/2014/main" id="{53CCCA68-3ED4-4DDF-8479-93C10F8DEC07}"/>
              </a:ext>
            </a:extLst>
          </p:cNvPr>
          <p:cNvPicPr>
            <a:picLocks noChangeAspect="1"/>
          </p:cNvPicPr>
          <p:nvPr/>
        </p:nvPicPr>
        <p:blipFill rotWithShape="1">
          <a:blip r:embed="rId2"/>
          <a:srcRect l="6238"/>
          <a:stretch/>
        </p:blipFill>
        <p:spPr>
          <a:xfrm>
            <a:off x="10668000" y="480998"/>
            <a:ext cx="1524000" cy="1625397"/>
          </a:xfrm>
          <a:prstGeom prst="rect">
            <a:avLst/>
          </a:prstGeom>
        </p:spPr>
      </p:pic>
    </p:spTree>
    <p:extLst>
      <p:ext uri="{BB962C8B-B14F-4D97-AF65-F5344CB8AC3E}">
        <p14:creationId xmlns:p14="http://schemas.microsoft.com/office/powerpoint/2010/main" val="11513037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10501026" cy="4112053"/>
          </a:xfrm>
        </p:spPr>
        <p:txBody>
          <a:bodyPr>
            <a:normAutofit fontScale="92500" lnSpcReduction="10000"/>
          </a:bodyPr>
          <a:lstStyle/>
          <a:p>
            <a:pPr marL="0" indent="0">
              <a:buNone/>
            </a:pPr>
            <a:r>
              <a:rPr lang="id-ID" sz="4000" dirty="0">
                <a:solidFill>
                  <a:schemeClr val="bg1"/>
                </a:solidFill>
              </a:rPr>
              <a:t>Pelaksanaan penjualan sebagaimana dimaksud pada ayat (2) hanya dapat dilaksanakan setelah lewat waktu 1 bulan sejak diberitahukan secara tertulis oleh pemberi dan/atau penerima hak tanggungan kepada pihak-pihak yang berkepentingan dan diumumkan sedikit-dikitnya dalam 2 surat kabar setempat serta tidak ada pihak yang menyatakan keberatan</a:t>
            </a:r>
            <a:r>
              <a:rPr lang="id-ID" sz="4000" dirty="0"/>
              <a:t>.</a:t>
            </a: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Eksekusi</a:t>
            </a:r>
            <a:r>
              <a:rPr lang="en-ID" dirty="0"/>
              <a:t> </a:t>
            </a:r>
            <a:r>
              <a:rPr lang="en-ID" dirty="0" err="1"/>
              <a:t>penjualan</a:t>
            </a:r>
            <a:r>
              <a:rPr lang="en-ID" dirty="0"/>
              <a:t> </a:t>
            </a:r>
            <a:r>
              <a:rPr lang="en-ID" dirty="0" err="1"/>
              <a:t>dibawah</a:t>
            </a:r>
            <a:r>
              <a:rPr lang="en-ID" dirty="0"/>
              <a:t> </a:t>
            </a:r>
            <a:r>
              <a:rPr lang="en-ID" dirty="0" err="1"/>
              <a:t>tangan</a:t>
            </a:r>
            <a:r>
              <a:rPr lang="en-ID" dirty="0"/>
              <a:t/>
            </a:r>
            <a:br>
              <a:rPr lang="en-ID" dirty="0"/>
            </a:br>
            <a:r>
              <a:rPr lang="en-ID" dirty="0"/>
              <a:t>(</a:t>
            </a:r>
            <a:r>
              <a:rPr lang="en-US" dirty="0" err="1"/>
              <a:t>Pasal</a:t>
            </a:r>
            <a:r>
              <a:rPr lang="en-US" dirty="0"/>
              <a:t> 20 (2) &amp; (3) UU No. 4/1996)</a:t>
            </a:r>
            <a:endParaRPr lang="en-ID" dirty="0"/>
          </a:p>
        </p:txBody>
      </p:sp>
      <p:pic>
        <p:nvPicPr>
          <p:cNvPr id="9" name="Picture 8">
            <a:extLst>
              <a:ext uri="{FF2B5EF4-FFF2-40B4-BE49-F238E27FC236}">
                <a16:creationId xmlns="" xmlns:a16="http://schemas.microsoft.com/office/drawing/2014/main" id="{53CCCA68-3ED4-4DDF-8479-93C10F8DEC07}"/>
              </a:ext>
            </a:extLst>
          </p:cNvPr>
          <p:cNvPicPr>
            <a:picLocks noChangeAspect="1"/>
          </p:cNvPicPr>
          <p:nvPr/>
        </p:nvPicPr>
        <p:blipFill rotWithShape="1">
          <a:blip r:embed="rId2"/>
          <a:srcRect l="6238"/>
          <a:stretch/>
        </p:blipFill>
        <p:spPr>
          <a:xfrm>
            <a:off x="10668000" y="480998"/>
            <a:ext cx="1524000" cy="1625397"/>
          </a:xfrm>
          <a:prstGeom prst="rect">
            <a:avLst/>
          </a:prstGeom>
        </p:spPr>
      </p:pic>
    </p:spTree>
    <p:extLst>
      <p:ext uri="{BB962C8B-B14F-4D97-AF65-F5344CB8AC3E}">
        <p14:creationId xmlns:p14="http://schemas.microsoft.com/office/powerpoint/2010/main" val="2732740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10501026" cy="4112053"/>
          </a:xfrm>
        </p:spPr>
        <p:txBody>
          <a:bodyPr>
            <a:normAutofit fontScale="92500" lnSpcReduction="20000"/>
          </a:bodyPr>
          <a:lstStyle/>
          <a:p>
            <a:pPr marL="514350" indent="-514350" algn="just">
              <a:buFont typeface="+mj-lt"/>
              <a:buAutoNum type="arabicParenR"/>
            </a:pPr>
            <a:r>
              <a:rPr lang="id-ID" sz="4000" dirty="0">
                <a:solidFill>
                  <a:schemeClr val="bg1"/>
                </a:solidFill>
              </a:rPr>
              <a:t>Dalam perjanjian terdapat klausul kuasa menjual sendiri (</a:t>
            </a:r>
            <a:r>
              <a:rPr lang="id-ID" sz="4000" i="1" dirty="0">
                <a:solidFill>
                  <a:schemeClr val="bg1"/>
                </a:solidFill>
              </a:rPr>
              <a:t>eigenmachtige verkoop</a:t>
            </a:r>
            <a:r>
              <a:rPr lang="id-ID" sz="4000" dirty="0">
                <a:solidFill>
                  <a:schemeClr val="bg1"/>
                </a:solidFill>
              </a:rPr>
              <a:t>), secara tegas dalam perjanjian </a:t>
            </a:r>
            <a:r>
              <a:rPr lang="en-US" sz="4000" dirty="0" err="1">
                <a:solidFill>
                  <a:schemeClr val="bg1"/>
                </a:solidFill>
              </a:rPr>
              <a:t>dinyatakan</a:t>
            </a:r>
            <a:r>
              <a:rPr lang="en-US" sz="4000" dirty="0">
                <a:solidFill>
                  <a:schemeClr val="bg1"/>
                </a:solidFill>
              </a:rPr>
              <a:t> </a:t>
            </a:r>
            <a:r>
              <a:rPr lang="id-ID" sz="4000" dirty="0">
                <a:solidFill>
                  <a:schemeClr val="bg1"/>
                </a:solidFill>
              </a:rPr>
              <a:t>apabila debitor cedera janji, maka kreditor berhak menjual objek hak tanggungan melalui pelelangan umum tanpa memerlukan persetujuan debitor.</a:t>
            </a:r>
            <a:endParaRPr lang="en-US" sz="4000" dirty="0">
              <a:solidFill>
                <a:schemeClr val="bg1"/>
              </a:solidFill>
            </a:endParaRPr>
          </a:p>
          <a:p>
            <a:pPr marL="514350" indent="-514350" algn="just">
              <a:buFont typeface="+mj-lt"/>
              <a:buAutoNum type="arabicParenR"/>
            </a:pPr>
            <a:r>
              <a:rPr lang="en-US" sz="4000" dirty="0" err="1">
                <a:solidFill>
                  <a:schemeClr val="bg1"/>
                </a:solidFill>
              </a:rPr>
              <a:t>Kreditur</a:t>
            </a:r>
            <a:r>
              <a:rPr lang="en-US" sz="4000" dirty="0">
                <a:solidFill>
                  <a:schemeClr val="bg1"/>
                </a:solidFill>
              </a:rPr>
              <a:t> </a:t>
            </a:r>
            <a:r>
              <a:rPr lang="en-US" sz="4000" dirty="0" err="1">
                <a:solidFill>
                  <a:schemeClr val="bg1"/>
                </a:solidFill>
              </a:rPr>
              <a:t>mengajukan</a:t>
            </a:r>
            <a:r>
              <a:rPr lang="en-US" sz="4000" dirty="0">
                <a:solidFill>
                  <a:schemeClr val="bg1"/>
                </a:solidFill>
              </a:rPr>
              <a:t> </a:t>
            </a:r>
            <a:r>
              <a:rPr lang="en-US" sz="4000" dirty="0" err="1">
                <a:solidFill>
                  <a:schemeClr val="bg1"/>
                </a:solidFill>
              </a:rPr>
              <a:t>permohonan</a:t>
            </a:r>
            <a:r>
              <a:rPr lang="en-US" sz="4000" dirty="0">
                <a:solidFill>
                  <a:schemeClr val="bg1"/>
                </a:solidFill>
              </a:rPr>
              <a:t> </a:t>
            </a:r>
            <a:r>
              <a:rPr lang="en-US" sz="4000" dirty="0" err="1">
                <a:solidFill>
                  <a:schemeClr val="bg1"/>
                </a:solidFill>
              </a:rPr>
              <a:t>pelelangan</a:t>
            </a:r>
            <a:r>
              <a:rPr lang="en-US" sz="4000" dirty="0">
                <a:solidFill>
                  <a:schemeClr val="bg1"/>
                </a:solidFill>
              </a:rPr>
              <a:t> </a:t>
            </a:r>
            <a:r>
              <a:rPr lang="en-US" sz="4000" dirty="0" err="1">
                <a:solidFill>
                  <a:schemeClr val="bg1"/>
                </a:solidFill>
              </a:rPr>
              <a:t>kepada</a:t>
            </a:r>
            <a:r>
              <a:rPr lang="en-US" sz="4000" dirty="0">
                <a:solidFill>
                  <a:schemeClr val="bg1"/>
                </a:solidFill>
              </a:rPr>
              <a:t> </a:t>
            </a:r>
            <a:r>
              <a:rPr lang="en-US" sz="4000" dirty="0" err="1">
                <a:solidFill>
                  <a:schemeClr val="bg1"/>
                </a:solidFill>
              </a:rPr>
              <a:t>kantor</a:t>
            </a:r>
            <a:r>
              <a:rPr lang="en-US" sz="4000" dirty="0">
                <a:solidFill>
                  <a:schemeClr val="bg1"/>
                </a:solidFill>
              </a:rPr>
              <a:t> </a:t>
            </a:r>
            <a:r>
              <a:rPr lang="en-US" sz="4000" dirty="0" err="1">
                <a:solidFill>
                  <a:schemeClr val="bg1"/>
                </a:solidFill>
              </a:rPr>
              <a:t>lelang</a:t>
            </a:r>
            <a:r>
              <a:rPr lang="en-US" sz="4000" dirty="0">
                <a:solidFill>
                  <a:schemeClr val="bg1"/>
                </a:solidFill>
              </a:rPr>
              <a:t> yang </a:t>
            </a:r>
            <a:r>
              <a:rPr lang="en-US" sz="4000" dirty="0" err="1">
                <a:solidFill>
                  <a:schemeClr val="bg1"/>
                </a:solidFill>
              </a:rPr>
              <a:t>berwenang</a:t>
            </a:r>
            <a:r>
              <a:rPr lang="en-US" sz="4000" dirty="0">
                <a:solidFill>
                  <a:schemeClr val="bg1"/>
                </a:solidFill>
              </a:rPr>
              <a:t>.</a:t>
            </a:r>
            <a:endParaRPr lang="id-ID" sz="4000" dirty="0">
              <a:solidFill>
                <a:schemeClr val="bg1"/>
              </a:solidFill>
            </a:endParaRP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Parate</a:t>
            </a:r>
            <a:r>
              <a:rPr lang="en-ID" dirty="0"/>
              <a:t> </a:t>
            </a:r>
            <a:r>
              <a:rPr lang="en-ID" dirty="0" err="1"/>
              <a:t>Eksekusi</a:t>
            </a:r>
            <a:endParaRPr lang="en-ID" dirty="0"/>
          </a:p>
        </p:txBody>
      </p:sp>
      <p:pic>
        <p:nvPicPr>
          <p:cNvPr id="9" name="Picture 8">
            <a:extLst>
              <a:ext uri="{FF2B5EF4-FFF2-40B4-BE49-F238E27FC236}">
                <a16:creationId xmlns="" xmlns:a16="http://schemas.microsoft.com/office/drawing/2014/main" id="{53CCCA68-3ED4-4DDF-8479-93C10F8DEC07}"/>
              </a:ext>
            </a:extLst>
          </p:cNvPr>
          <p:cNvPicPr>
            <a:picLocks noChangeAspect="1"/>
          </p:cNvPicPr>
          <p:nvPr/>
        </p:nvPicPr>
        <p:blipFill rotWithShape="1">
          <a:blip r:embed="rId2"/>
          <a:srcRect l="6238"/>
          <a:stretch/>
        </p:blipFill>
        <p:spPr>
          <a:xfrm>
            <a:off x="10668000" y="480998"/>
            <a:ext cx="1524000" cy="1625397"/>
          </a:xfrm>
          <a:prstGeom prst="rect">
            <a:avLst/>
          </a:prstGeom>
        </p:spPr>
      </p:pic>
    </p:spTree>
    <p:extLst>
      <p:ext uri="{BB962C8B-B14F-4D97-AF65-F5344CB8AC3E}">
        <p14:creationId xmlns:p14="http://schemas.microsoft.com/office/powerpoint/2010/main" val="2919816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9989BEE8-5350-47EB-BECF-363D9E454782}"/>
              </a:ext>
            </a:extLst>
          </p:cNvPr>
          <p:cNvPicPr>
            <a:picLocks noChangeAspect="1"/>
          </p:cNvPicPr>
          <p:nvPr/>
        </p:nvPicPr>
        <p:blipFill>
          <a:blip r:embed="rId2"/>
          <a:stretch>
            <a:fillRect/>
          </a:stretch>
        </p:blipFill>
        <p:spPr>
          <a:xfrm>
            <a:off x="10053528" y="2657332"/>
            <a:ext cx="1625397" cy="1625397"/>
          </a:xfrm>
          <a:prstGeom prst="rect">
            <a:avLst/>
          </a:prstGeom>
        </p:spPr>
      </p:pic>
      <p:pic>
        <p:nvPicPr>
          <p:cNvPr id="4" name="Content Placeholder 3" descr="gambar_3.jpg">
            <a:extLst>
              <a:ext uri="{FF2B5EF4-FFF2-40B4-BE49-F238E27FC236}">
                <a16:creationId xmlns="" xmlns:a16="http://schemas.microsoft.com/office/drawing/2014/main" id="{D0BC720C-4227-4735-944A-E4F624387AB0}"/>
              </a:ext>
            </a:extLst>
          </p:cNvPr>
          <p:cNvPicPr>
            <a:picLocks/>
          </p:cNvPicPr>
          <p:nvPr/>
        </p:nvPicPr>
        <p:blipFill rotWithShape="1">
          <a:blip r:embed="rId3">
            <a:extLst>
              <a:ext uri="{28A0092B-C50C-407E-A947-70E740481C1C}">
                <a14:useLocalDpi xmlns:a14="http://schemas.microsoft.com/office/drawing/2010/main" val="0"/>
              </a:ext>
            </a:extLst>
          </a:blip>
          <a:srcRect l="7676" r="32997" b="-1"/>
          <a:stretch/>
        </p:blipFill>
        <p:spPr bwMode="auto">
          <a:xfrm>
            <a:off x="6411742" y="-610269"/>
            <a:ext cx="6939754" cy="8039769"/>
          </a:xfrm>
          <a:prstGeom prst="rect">
            <a:avLst/>
          </a:prstGeom>
          <a:ln>
            <a:noFill/>
          </a:ln>
          <a:effectLst>
            <a:softEdge rad="317500"/>
          </a:effectLst>
        </p:spPr>
      </p:pic>
      <p:pic>
        <p:nvPicPr>
          <p:cNvPr id="45" name="Picture 44">
            <a:extLst>
              <a:ext uri="{FF2B5EF4-FFF2-40B4-BE49-F238E27FC236}">
                <a16:creationId xmlns="" xmlns:a16="http://schemas.microsoft.com/office/drawing/2014/main" id="{8E21052C-1A31-44AF-8B72-AE3A24A4D42A}"/>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47" name="Rectangle 46">
            <a:extLst>
              <a:ext uri="{FF2B5EF4-FFF2-40B4-BE49-F238E27FC236}">
                <a16:creationId xmlns="" xmlns:a16="http://schemas.microsoft.com/office/drawing/2014/main" id="{FEFF113E-9131-4EEB-8249-CBE6E831C38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3FB56B41-0F59-40F6-8F3D-BD7B3E5DAF79}"/>
              </a:ext>
            </a:extLst>
          </p:cNvPr>
          <p:cNvSpPr>
            <a:spLocks noGrp="1"/>
          </p:cNvSpPr>
          <p:nvPr>
            <p:ph type="ctrTitle"/>
          </p:nvPr>
        </p:nvSpPr>
        <p:spPr>
          <a:xfrm>
            <a:off x="-1" y="2403231"/>
            <a:ext cx="6747642" cy="2133600"/>
          </a:xfrm>
        </p:spPr>
        <p:txBody>
          <a:bodyPr>
            <a:normAutofit/>
          </a:bodyPr>
          <a:lstStyle/>
          <a:p>
            <a:pPr algn="ctr"/>
            <a:r>
              <a:rPr lang="en-US" dirty="0"/>
              <a:t>EKSEKUSI</a:t>
            </a:r>
            <a:br>
              <a:rPr lang="en-US" dirty="0"/>
            </a:br>
            <a:r>
              <a:rPr lang="en-US" dirty="0"/>
              <a:t>HAK </a:t>
            </a:r>
            <a:r>
              <a:rPr lang="en-US" dirty="0" smtClean="0"/>
              <a:t>TANGGUNGAN</a:t>
            </a:r>
            <a:r>
              <a:rPr lang="en-US" sz="3400" dirty="0"/>
              <a:t/>
            </a:r>
            <a:br>
              <a:rPr lang="en-US" sz="3400" dirty="0"/>
            </a:br>
            <a:endParaRPr lang="en-ID" sz="3400" dirty="0"/>
          </a:p>
        </p:txBody>
      </p:sp>
      <p:sp>
        <p:nvSpPr>
          <p:cNvPr id="3" name="Subtitle 2">
            <a:extLst>
              <a:ext uri="{FF2B5EF4-FFF2-40B4-BE49-F238E27FC236}">
                <a16:creationId xmlns="" xmlns:a16="http://schemas.microsoft.com/office/drawing/2014/main" id="{93B894AC-3364-41CE-8606-1E06DEE438A3}"/>
              </a:ext>
            </a:extLst>
          </p:cNvPr>
          <p:cNvSpPr>
            <a:spLocks noGrp="1"/>
          </p:cNvSpPr>
          <p:nvPr>
            <p:ph type="subTitle" idx="1"/>
          </p:nvPr>
        </p:nvSpPr>
        <p:spPr>
          <a:xfrm>
            <a:off x="680323" y="4831173"/>
            <a:ext cx="5192940" cy="1117687"/>
          </a:xfrm>
        </p:spPr>
        <p:txBody>
          <a:bodyPr>
            <a:normAutofit/>
          </a:bodyPr>
          <a:lstStyle/>
          <a:p>
            <a:r>
              <a:rPr lang="en-US" sz="2800" b="1" dirty="0">
                <a:solidFill>
                  <a:schemeClr val="bg1"/>
                </a:solidFill>
                <a:effectLst>
                  <a:outerShdw blurRad="38100" dist="38100" dir="2700000" algn="tl">
                    <a:srgbClr val="000000">
                      <a:alpha val="43137"/>
                    </a:srgbClr>
                  </a:outerShdw>
                </a:effectLst>
              </a:rPr>
              <a:t>Dr. </a:t>
            </a:r>
            <a:r>
              <a:rPr lang="id-ID" sz="2800" b="1" dirty="0">
                <a:solidFill>
                  <a:schemeClr val="bg1"/>
                </a:solidFill>
                <a:effectLst>
                  <a:outerShdw blurRad="38100" dist="38100" dir="2700000" algn="tl">
                    <a:srgbClr val="000000">
                      <a:alpha val="43137"/>
                    </a:srgbClr>
                  </a:outerShdw>
                </a:effectLst>
              </a:rPr>
              <a:t>H. </a:t>
            </a:r>
            <a:r>
              <a:rPr lang="en-US" sz="2800" b="1" dirty="0" err="1">
                <a:solidFill>
                  <a:schemeClr val="bg1"/>
                </a:solidFill>
                <a:effectLst>
                  <a:outerShdw blurRad="38100" dist="38100" dir="2700000" algn="tl">
                    <a:srgbClr val="000000">
                      <a:alpha val="43137"/>
                    </a:srgbClr>
                  </a:outerShdw>
                </a:effectLst>
              </a:rPr>
              <a:t>Yasardin</a:t>
            </a:r>
            <a:r>
              <a:rPr lang="en-US" sz="2800" b="1" dirty="0">
                <a:solidFill>
                  <a:schemeClr val="bg1"/>
                </a:solidFill>
                <a:effectLst>
                  <a:outerShdw blurRad="38100" dist="38100" dir="2700000" algn="tl">
                    <a:srgbClr val="000000">
                      <a:alpha val="43137"/>
                    </a:srgbClr>
                  </a:outerShdw>
                </a:effectLst>
              </a:rPr>
              <a:t>, S.H., </a:t>
            </a:r>
            <a:r>
              <a:rPr lang="en-US" sz="2800" b="1" dirty="0" err="1">
                <a:solidFill>
                  <a:schemeClr val="bg1"/>
                </a:solidFill>
                <a:effectLst>
                  <a:outerShdw blurRad="38100" dist="38100" dir="2700000" algn="tl">
                    <a:srgbClr val="000000">
                      <a:alpha val="43137"/>
                    </a:srgbClr>
                  </a:outerShdw>
                </a:effectLst>
              </a:rPr>
              <a:t>M.Hum</a:t>
            </a:r>
            <a:r>
              <a:rPr lang="en-US" sz="2800" b="1" dirty="0">
                <a:solidFill>
                  <a:schemeClr val="bg1"/>
                </a:solidFill>
                <a:effectLst>
                  <a:outerShdw blurRad="38100" dist="38100" dir="2700000" algn="tl">
                    <a:srgbClr val="000000">
                      <a:alpha val="43137"/>
                    </a:srgbClr>
                  </a:outerShdw>
                </a:effectLst>
              </a:rPr>
              <a:t>.</a:t>
            </a:r>
          </a:p>
          <a:p>
            <a:r>
              <a:rPr lang="en-US" sz="2200" dirty="0">
                <a:solidFill>
                  <a:schemeClr val="bg1"/>
                </a:solidFill>
                <a:effectLst/>
              </a:rPr>
              <a:t>(Hakim Agung </a:t>
            </a:r>
            <a:r>
              <a:rPr lang="en-US" sz="2200" dirty="0" err="1">
                <a:solidFill>
                  <a:schemeClr val="bg1"/>
                </a:solidFill>
                <a:effectLst/>
              </a:rPr>
              <a:t>Mahkamah</a:t>
            </a:r>
            <a:r>
              <a:rPr lang="en-US" sz="2200" dirty="0">
                <a:solidFill>
                  <a:schemeClr val="bg1"/>
                </a:solidFill>
                <a:effectLst/>
              </a:rPr>
              <a:t> Agung RI)</a:t>
            </a:r>
            <a:endParaRPr lang="en-ID" sz="2200" dirty="0">
              <a:solidFill>
                <a:schemeClr val="bg1"/>
              </a:solidFill>
              <a:effectLst/>
            </a:endParaRPr>
          </a:p>
        </p:txBody>
      </p:sp>
      <p:pic>
        <p:nvPicPr>
          <p:cNvPr id="29" name="Picture 28">
            <a:extLst>
              <a:ext uri="{FF2B5EF4-FFF2-40B4-BE49-F238E27FC236}">
                <a16:creationId xmlns="" xmlns:a16="http://schemas.microsoft.com/office/drawing/2014/main" id="{BA5EF913-E4C1-4754-817E-3B45451C03B4}"/>
              </a:ext>
            </a:extLst>
          </p:cNvPr>
          <p:cNvPicPr>
            <a:picLocks noChangeAspect="1"/>
          </p:cNvPicPr>
          <p:nvPr/>
        </p:nvPicPr>
        <p:blipFill>
          <a:blip r:embed="rId2"/>
          <a:stretch>
            <a:fillRect/>
          </a:stretch>
        </p:blipFill>
        <p:spPr>
          <a:xfrm>
            <a:off x="2387702" y="268761"/>
            <a:ext cx="1625397" cy="1625397"/>
          </a:xfrm>
          <a:prstGeom prst="rect">
            <a:avLst/>
          </a:prstGeom>
        </p:spPr>
      </p:pic>
      <p:sp>
        <p:nvSpPr>
          <p:cNvPr id="37" name="Title 1">
            <a:extLst>
              <a:ext uri="{FF2B5EF4-FFF2-40B4-BE49-F238E27FC236}">
                <a16:creationId xmlns="" xmlns:a16="http://schemas.microsoft.com/office/drawing/2014/main" id="{1B145774-8065-4037-B703-84EB36A62A1B}"/>
              </a:ext>
            </a:extLst>
          </p:cNvPr>
          <p:cNvSpPr txBox="1">
            <a:spLocks/>
          </p:cNvSpPr>
          <p:nvPr/>
        </p:nvSpPr>
        <p:spPr>
          <a:xfrm>
            <a:off x="150123" y="2391855"/>
            <a:ext cx="6127846" cy="21336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endParaRPr lang="en-ID"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5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childTnLst>
                          </p:cTn>
                        </p:par>
                        <p:par>
                          <p:cTn id="8" fill="hold">
                            <p:stCondLst>
                              <p:cond delay="30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64" presetClass="path" presetSubtype="0" accel="50000" decel="50000" fill="hold" grpId="1" nodeType="afterEffect" nodePh="1">
                                  <p:stCondLst>
                                    <p:cond delay="0"/>
                                  </p:stCondLst>
                                  <p:endCondLst>
                                    <p:cond evt="begin" delay="0">
                                      <p:tn val="15"/>
                                    </p:cond>
                                  </p:endCondLst>
                                  <p:childTnLst>
                                    <p:animMotion origin="layout" path="M -1.875E-6 1.85185E-6 L 0.00169 -0.21945 " pathEditMode="fixed" rAng="0" ptsTypes="AA">
                                      <p:cBhvr>
                                        <p:cTn id="16" dur="2000" fill="hold"/>
                                        <p:tgtEl>
                                          <p:spTgt spid="37"/>
                                        </p:tgtEl>
                                        <p:attrNameLst>
                                          <p:attrName>ppt_x</p:attrName>
                                          <p:attrName>ppt_y</p:attrName>
                                        </p:attrNameLst>
                                      </p:cBhvr>
                                      <p:rCtr x="78" y="-10972"/>
                                    </p:animMotion>
                                  </p:childTnLst>
                                </p:cTn>
                              </p:par>
                            </p:childTnLst>
                          </p:cTn>
                        </p:par>
                        <p:par>
                          <p:cTn id="17" fill="hold">
                            <p:stCondLst>
                              <p:cond delay="600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8400"/>
                            </p:stCondLst>
                            <p:childTnLst>
                              <p:par>
                                <p:cTn id="22" presetID="10"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par>
                          <p:cTn id="25" fill="hold">
                            <p:stCondLst>
                              <p:cond delay="8900"/>
                            </p:stCondLst>
                            <p:childTnLst>
                              <p:par>
                                <p:cTn id="26" presetID="10"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10501026" cy="4112053"/>
          </a:xfrm>
        </p:spPr>
        <p:txBody>
          <a:bodyPr>
            <a:normAutofit fontScale="92500" lnSpcReduction="20000"/>
          </a:bodyPr>
          <a:lstStyle/>
          <a:p>
            <a:pPr marL="0" indent="0">
              <a:buNone/>
              <a:defRPr/>
            </a:pPr>
            <a:r>
              <a:rPr lang="id-ID" sz="3200" dirty="0">
                <a:solidFill>
                  <a:schemeClr val="bg1"/>
                </a:solidFill>
              </a:rPr>
              <a:t>Kreditor mengajukan permohonan eksekusi hak tanggungan yang disertai dengan dokumen </a:t>
            </a:r>
            <a:r>
              <a:rPr lang="en-US" sz="3200" dirty="0" err="1">
                <a:solidFill>
                  <a:schemeClr val="bg1"/>
                </a:solidFill>
              </a:rPr>
              <a:t>sekurang-kuranya</a:t>
            </a:r>
            <a:r>
              <a:rPr lang="en-US" sz="3200" dirty="0">
                <a:solidFill>
                  <a:schemeClr val="bg1"/>
                </a:solidFill>
              </a:rPr>
              <a:t>:</a:t>
            </a:r>
          </a:p>
          <a:p>
            <a:pPr>
              <a:buFont typeface="Wingdings" pitchFamily="2" charset="2"/>
              <a:buChar char="v"/>
              <a:defRPr/>
            </a:pPr>
            <a:r>
              <a:rPr lang="en-US" sz="3200" dirty="0">
                <a:solidFill>
                  <a:schemeClr val="bg1"/>
                </a:solidFill>
              </a:rPr>
              <a:t> </a:t>
            </a:r>
            <a:r>
              <a:rPr lang="en-US" sz="3200" dirty="0" err="1">
                <a:solidFill>
                  <a:schemeClr val="bg1"/>
                </a:solidFill>
              </a:rPr>
              <a:t>akad-akad</a:t>
            </a:r>
            <a:r>
              <a:rPr lang="en-US" sz="3200" dirty="0">
                <a:solidFill>
                  <a:schemeClr val="bg1"/>
                </a:solidFill>
              </a:rPr>
              <a:t>;</a:t>
            </a:r>
          </a:p>
          <a:p>
            <a:pPr>
              <a:buFont typeface="Wingdings" pitchFamily="2" charset="2"/>
              <a:buChar char="v"/>
              <a:defRPr/>
            </a:pPr>
            <a:r>
              <a:rPr lang="en-US" sz="3200" dirty="0">
                <a:solidFill>
                  <a:schemeClr val="bg1"/>
                </a:solidFill>
              </a:rPr>
              <a:t>Surat  </a:t>
            </a:r>
            <a:r>
              <a:rPr lang="en-US" sz="3200" dirty="0" err="1">
                <a:solidFill>
                  <a:schemeClr val="bg1"/>
                </a:solidFill>
              </a:rPr>
              <a:t>kuasa</a:t>
            </a:r>
            <a:r>
              <a:rPr lang="en-US" sz="3200" dirty="0">
                <a:solidFill>
                  <a:schemeClr val="bg1"/>
                </a:solidFill>
              </a:rPr>
              <a:t> </a:t>
            </a:r>
            <a:r>
              <a:rPr lang="en-US" sz="3200" dirty="0" err="1">
                <a:solidFill>
                  <a:schemeClr val="bg1"/>
                </a:solidFill>
              </a:rPr>
              <a:t>pemberian</a:t>
            </a:r>
            <a:r>
              <a:rPr lang="en-US" sz="3200" dirty="0">
                <a:solidFill>
                  <a:schemeClr val="bg1"/>
                </a:solidFill>
              </a:rPr>
              <a:t> </a:t>
            </a:r>
            <a:r>
              <a:rPr lang="en-US" sz="3200" dirty="0" err="1">
                <a:solidFill>
                  <a:schemeClr val="bg1"/>
                </a:solidFill>
              </a:rPr>
              <a:t>hak</a:t>
            </a:r>
            <a:r>
              <a:rPr lang="en-US" sz="3200" dirty="0">
                <a:solidFill>
                  <a:schemeClr val="bg1"/>
                </a:solidFill>
              </a:rPr>
              <a:t> </a:t>
            </a:r>
            <a:r>
              <a:rPr lang="en-US" sz="3200" dirty="0" err="1">
                <a:solidFill>
                  <a:schemeClr val="bg1"/>
                </a:solidFill>
              </a:rPr>
              <a:t>tanggungan</a:t>
            </a:r>
            <a:r>
              <a:rPr lang="en-US" sz="3200" dirty="0">
                <a:solidFill>
                  <a:schemeClr val="bg1"/>
                </a:solidFill>
              </a:rPr>
              <a:t>;</a:t>
            </a:r>
          </a:p>
          <a:p>
            <a:pPr>
              <a:buFont typeface="Wingdings" pitchFamily="2" charset="2"/>
              <a:buChar char="v"/>
              <a:defRPr/>
            </a:pPr>
            <a:r>
              <a:rPr lang="en-US" sz="3200" dirty="0" err="1">
                <a:solidFill>
                  <a:schemeClr val="bg1"/>
                </a:solidFill>
              </a:rPr>
              <a:t>Akta</a:t>
            </a:r>
            <a:r>
              <a:rPr lang="en-US" sz="3200" dirty="0">
                <a:solidFill>
                  <a:schemeClr val="bg1"/>
                </a:solidFill>
              </a:rPr>
              <a:t> </a:t>
            </a:r>
            <a:r>
              <a:rPr lang="en-US" sz="3200" dirty="0" err="1">
                <a:solidFill>
                  <a:schemeClr val="bg1"/>
                </a:solidFill>
              </a:rPr>
              <a:t>Pemberian</a:t>
            </a:r>
            <a:r>
              <a:rPr lang="en-US" sz="3200" dirty="0">
                <a:solidFill>
                  <a:schemeClr val="bg1"/>
                </a:solidFill>
              </a:rPr>
              <a:t> </a:t>
            </a:r>
            <a:r>
              <a:rPr lang="en-US" sz="3200" dirty="0" err="1">
                <a:solidFill>
                  <a:schemeClr val="bg1"/>
                </a:solidFill>
              </a:rPr>
              <a:t>hak</a:t>
            </a:r>
            <a:r>
              <a:rPr lang="en-US" sz="3200" dirty="0">
                <a:solidFill>
                  <a:schemeClr val="bg1"/>
                </a:solidFill>
              </a:rPr>
              <a:t> </a:t>
            </a:r>
            <a:r>
              <a:rPr lang="en-US" sz="3200" dirty="0" err="1">
                <a:solidFill>
                  <a:schemeClr val="bg1"/>
                </a:solidFill>
              </a:rPr>
              <a:t>tanggungan</a:t>
            </a:r>
            <a:r>
              <a:rPr lang="en-US" sz="3200" dirty="0">
                <a:solidFill>
                  <a:schemeClr val="bg1"/>
                </a:solidFill>
              </a:rPr>
              <a:t>  (APHT);</a:t>
            </a:r>
          </a:p>
          <a:p>
            <a:pPr>
              <a:buFont typeface="Wingdings" pitchFamily="2" charset="2"/>
              <a:buChar char="v"/>
              <a:defRPr/>
            </a:pPr>
            <a:r>
              <a:rPr lang="en-US" sz="3200" dirty="0" err="1">
                <a:solidFill>
                  <a:schemeClr val="bg1"/>
                </a:solidFill>
              </a:rPr>
              <a:t>Pendaftaran</a:t>
            </a:r>
            <a:r>
              <a:rPr lang="en-US" sz="3200" dirty="0">
                <a:solidFill>
                  <a:schemeClr val="bg1"/>
                </a:solidFill>
              </a:rPr>
              <a:t> </a:t>
            </a:r>
            <a:r>
              <a:rPr lang="id-ID" sz="3200" dirty="0">
                <a:solidFill>
                  <a:schemeClr val="bg1"/>
                </a:solidFill>
              </a:rPr>
              <a:t>APHT pada BPN;</a:t>
            </a:r>
            <a:endParaRPr lang="en-US" sz="3200" dirty="0">
              <a:solidFill>
                <a:schemeClr val="bg1"/>
              </a:solidFill>
            </a:endParaRPr>
          </a:p>
          <a:p>
            <a:pPr>
              <a:buFont typeface="Wingdings" pitchFamily="2" charset="2"/>
              <a:buChar char="v"/>
              <a:defRPr/>
            </a:pPr>
            <a:r>
              <a:rPr lang="id-ID" sz="3200" dirty="0">
                <a:solidFill>
                  <a:schemeClr val="bg1"/>
                </a:solidFill>
              </a:rPr>
              <a:t>sertifikat hak tanggungan dengan irah-irah “DEMI KEADILAN</a:t>
            </a:r>
            <a:r>
              <a:rPr lang="en-US" sz="3200" dirty="0">
                <a:solidFill>
                  <a:schemeClr val="bg1"/>
                </a:solidFill>
              </a:rPr>
              <a:t> </a:t>
            </a:r>
            <a:r>
              <a:rPr lang="id-ID" sz="3200" dirty="0">
                <a:solidFill>
                  <a:schemeClr val="bg1"/>
                </a:solidFill>
              </a:rPr>
              <a:t>BERDASARKAN KETUHANAN YANG MAHA ESA”.</a:t>
            </a:r>
            <a:endParaRPr lang="en-US" sz="3200" dirty="0">
              <a:solidFill>
                <a:schemeClr val="bg1"/>
              </a:solidFill>
            </a:endParaRPr>
          </a:p>
          <a:p>
            <a:pPr>
              <a:buFont typeface="Wingdings" pitchFamily="2" charset="2"/>
              <a:buChar char="v"/>
              <a:defRPr/>
            </a:pPr>
            <a:r>
              <a:rPr lang="en-US" sz="3200" dirty="0" err="1">
                <a:solidFill>
                  <a:schemeClr val="bg1"/>
                </a:solidFill>
              </a:rPr>
              <a:t>Perincian</a:t>
            </a:r>
            <a:r>
              <a:rPr lang="en-US" sz="3200" dirty="0">
                <a:solidFill>
                  <a:schemeClr val="bg1"/>
                </a:solidFill>
              </a:rPr>
              <a:t> </a:t>
            </a:r>
            <a:r>
              <a:rPr lang="id-ID" sz="3200" dirty="0">
                <a:solidFill>
                  <a:schemeClr val="bg1"/>
                </a:solidFill>
              </a:rPr>
              <a:t>hutang sesuai dengan perjanjian</a:t>
            </a:r>
            <a:r>
              <a:rPr lang="en-US" sz="3200" dirty="0">
                <a:solidFill>
                  <a:schemeClr val="bg1"/>
                </a:solidFill>
              </a:rPr>
              <a:t>/</a:t>
            </a:r>
            <a:r>
              <a:rPr lang="en-US" sz="3200" dirty="0" err="1">
                <a:solidFill>
                  <a:schemeClr val="bg1"/>
                </a:solidFill>
              </a:rPr>
              <a:t>jumlah</a:t>
            </a:r>
            <a:r>
              <a:rPr lang="en-US" sz="3200" dirty="0">
                <a:solidFill>
                  <a:schemeClr val="bg1"/>
                </a:solidFill>
              </a:rPr>
              <a:t> </a:t>
            </a:r>
            <a:r>
              <a:rPr lang="en-US" sz="3200" dirty="0" err="1">
                <a:solidFill>
                  <a:schemeClr val="bg1"/>
                </a:solidFill>
              </a:rPr>
              <a:t>utang</a:t>
            </a:r>
            <a:r>
              <a:rPr lang="en-US" sz="3200" dirty="0">
                <a:solidFill>
                  <a:schemeClr val="bg1"/>
                </a:solidFill>
              </a:rPr>
              <a:t> </a:t>
            </a:r>
            <a:r>
              <a:rPr lang="en-US" sz="3200" i="1" dirty="0">
                <a:solidFill>
                  <a:schemeClr val="bg1"/>
                </a:solidFill>
              </a:rPr>
              <a:t>fixed</a:t>
            </a:r>
            <a:r>
              <a:rPr lang="en-US" sz="3200" dirty="0">
                <a:solidFill>
                  <a:schemeClr val="bg1"/>
                </a:solidFill>
              </a:rPr>
              <a:t>.</a:t>
            </a:r>
            <a:endParaRPr lang="id-ID" sz="3200" dirty="0"/>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err="1"/>
              <a:t>Bantuan</a:t>
            </a:r>
            <a:r>
              <a:rPr lang="en-ID" dirty="0"/>
              <a:t> </a:t>
            </a:r>
            <a:r>
              <a:rPr lang="en-ID" dirty="0" err="1"/>
              <a:t>pengadilan</a:t>
            </a:r>
            <a:endParaRPr lang="en-ID" dirty="0"/>
          </a:p>
        </p:txBody>
      </p:sp>
      <p:pic>
        <p:nvPicPr>
          <p:cNvPr id="9" name="Picture 8">
            <a:extLst>
              <a:ext uri="{FF2B5EF4-FFF2-40B4-BE49-F238E27FC236}">
                <a16:creationId xmlns="" xmlns:a16="http://schemas.microsoft.com/office/drawing/2014/main" id="{53CCCA68-3ED4-4DDF-8479-93C10F8DEC07}"/>
              </a:ext>
            </a:extLst>
          </p:cNvPr>
          <p:cNvPicPr>
            <a:picLocks noChangeAspect="1"/>
          </p:cNvPicPr>
          <p:nvPr/>
        </p:nvPicPr>
        <p:blipFill rotWithShape="1">
          <a:blip r:embed="rId2"/>
          <a:srcRect l="6238"/>
          <a:stretch/>
        </p:blipFill>
        <p:spPr>
          <a:xfrm>
            <a:off x="10668000" y="480998"/>
            <a:ext cx="1524000" cy="1625397"/>
          </a:xfrm>
          <a:prstGeom prst="rect">
            <a:avLst/>
          </a:prstGeom>
        </p:spPr>
      </p:pic>
    </p:spTree>
    <p:extLst>
      <p:ext uri="{BB962C8B-B14F-4D97-AF65-F5344CB8AC3E}">
        <p14:creationId xmlns:p14="http://schemas.microsoft.com/office/powerpoint/2010/main" val="13407727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10501026" cy="4112053"/>
          </a:xfrm>
        </p:spPr>
        <p:txBody>
          <a:bodyPr>
            <a:normAutofit fontScale="92500" lnSpcReduction="10000"/>
          </a:bodyPr>
          <a:lstStyle/>
          <a:p>
            <a:pPr>
              <a:buFont typeface="Wingdings" pitchFamily="2" charset="2"/>
              <a:buChar char="§"/>
              <a:defRPr/>
            </a:pPr>
            <a:r>
              <a:rPr lang="id-ID" sz="4000" dirty="0">
                <a:solidFill>
                  <a:schemeClr val="bg1"/>
                </a:solidFill>
              </a:rPr>
              <a:t>Ketua PA membuat penetapan aanmaning;</a:t>
            </a:r>
            <a:endParaRPr lang="en-US" sz="4000" dirty="0">
              <a:solidFill>
                <a:schemeClr val="bg1"/>
              </a:solidFill>
            </a:endParaRPr>
          </a:p>
          <a:p>
            <a:pPr>
              <a:buFont typeface="Wingdings" pitchFamily="2" charset="2"/>
              <a:buChar char="§"/>
              <a:defRPr/>
            </a:pPr>
            <a:r>
              <a:rPr lang="id-ID" sz="4000" dirty="0">
                <a:solidFill>
                  <a:schemeClr val="bg1"/>
                </a:solidFill>
              </a:rPr>
              <a:t>Aanmaning dapat dilakukan lebih dari satu kali;</a:t>
            </a:r>
            <a:endParaRPr lang="en-US" sz="4000" dirty="0">
              <a:solidFill>
                <a:schemeClr val="bg1"/>
              </a:solidFill>
            </a:endParaRPr>
          </a:p>
          <a:p>
            <a:pPr>
              <a:buFont typeface="Wingdings" pitchFamily="2" charset="2"/>
              <a:buChar char="§"/>
              <a:defRPr/>
            </a:pPr>
            <a:r>
              <a:rPr lang="id-ID" sz="4000" dirty="0">
                <a:solidFill>
                  <a:schemeClr val="bg1"/>
                </a:solidFill>
              </a:rPr>
              <a:t>Setelah lewat 8 hari pemohon eksekusi membuat surat kepada ketua PA bahwa termohon eksekusi tidak mau melaksanakan meskipun telah diperingatkan;</a:t>
            </a:r>
            <a:endParaRPr lang="en-US" sz="4000" dirty="0">
              <a:solidFill>
                <a:schemeClr val="bg1"/>
              </a:solidFill>
            </a:endParaRPr>
          </a:p>
          <a:p>
            <a:pPr>
              <a:buFont typeface="Wingdings" pitchFamily="2" charset="2"/>
              <a:buChar char="§"/>
              <a:defRPr/>
            </a:pPr>
            <a:r>
              <a:rPr lang="id-ID" sz="4000" dirty="0">
                <a:solidFill>
                  <a:schemeClr val="bg1"/>
                </a:solidFill>
              </a:rPr>
              <a:t>Ketua karena jabatannya  memerintahkan Panitera untuk meletakkan sita eksekusi;</a:t>
            </a: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a:t>Proses di </a:t>
            </a:r>
            <a:r>
              <a:rPr lang="en-ID" dirty="0" err="1"/>
              <a:t>pengadilan</a:t>
            </a:r>
            <a:r>
              <a:rPr lang="en-ID" dirty="0"/>
              <a:t> (1)</a:t>
            </a:r>
          </a:p>
        </p:txBody>
      </p:sp>
      <p:pic>
        <p:nvPicPr>
          <p:cNvPr id="9" name="Picture 8">
            <a:extLst>
              <a:ext uri="{FF2B5EF4-FFF2-40B4-BE49-F238E27FC236}">
                <a16:creationId xmlns="" xmlns:a16="http://schemas.microsoft.com/office/drawing/2014/main" id="{53CCCA68-3ED4-4DDF-8479-93C10F8DEC07}"/>
              </a:ext>
            </a:extLst>
          </p:cNvPr>
          <p:cNvPicPr>
            <a:picLocks noChangeAspect="1"/>
          </p:cNvPicPr>
          <p:nvPr/>
        </p:nvPicPr>
        <p:blipFill rotWithShape="1">
          <a:blip r:embed="rId2"/>
          <a:srcRect l="6238"/>
          <a:stretch/>
        </p:blipFill>
        <p:spPr>
          <a:xfrm>
            <a:off x="10668000" y="480998"/>
            <a:ext cx="1524000" cy="1625397"/>
          </a:xfrm>
          <a:prstGeom prst="rect">
            <a:avLst/>
          </a:prstGeom>
        </p:spPr>
      </p:pic>
    </p:spTree>
    <p:extLst>
      <p:ext uri="{BB962C8B-B14F-4D97-AF65-F5344CB8AC3E}">
        <p14:creationId xmlns:p14="http://schemas.microsoft.com/office/powerpoint/2010/main" val="34337489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2"/>
            <a:ext cx="10501026" cy="4112053"/>
          </a:xfrm>
        </p:spPr>
        <p:txBody>
          <a:bodyPr>
            <a:normAutofit lnSpcReduction="10000"/>
          </a:bodyPr>
          <a:lstStyle/>
          <a:p>
            <a:pPr>
              <a:buFont typeface="Wingdings" pitchFamily="2" charset="2"/>
              <a:buChar char="§"/>
              <a:defRPr/>
            </a:pPr>
            <a:r>
              <a:rPr lang="id-ID" sz="4000" dirty="0">
                <a:solidFill>
                  <a:schemeClr val="bg1"/>
                </a:solidFill>
              </a:rPr>
              <a:t>Ketua membuat penetapan pelaksanaan lelang;</a:t>
            </a:r>
            <a:endParaRPr lang="en-US" sz="4000" dirty="0">
              <a:solidFill>
                <a:schemeClr val="bg1"/>
              </a:solidFill>
            </a:endParaRPr>
          </a:p>
          <a:p>
            <a:pPr>
              <a:buFont typeface="Wingdings" pitchFamily="2" charset="2"/>
              <a:buChar char="§"/>
              <a:defRPr/>
            </a:pPr>
            <a:r>
              <a:rPr lang="id-ID" sz="4000" dirty="0">
                <a:solidFill>
                  <a:schemeClr val="bg1"/>
                </a:solidFill>
              </a:rPr>
              <a:t>PA mengajukan permohonan pelelangan kepada kantor lelang setempat;</a:t>
            </a:r>
            <a:endParaRPr lang="en-US" sz="4000" dirty="0">
              <a:solidFill>
                <a:schemeClr val="bg1"/>
              </a:solidFill>
            </a:endParaRPr>
          </a:p>
          <a:p>
            <a:pPr>
              <a:buFont typeface="Wingdings" pitchFamily="2" charset="2"/>
              <a:buChar char="§"/>
              <a:defRPr/>
            </a:pPr>
            <a:r>
              <a:rPr lang="en-US" sz="4000" dirty="0" err="1">
                <a:solidFill>
                  <a:schemeClr val="bg1"/>
                </a:solidFill>
              </a:rPr>
              <a:t>Penjual</a:t>
            </a:r>
            <a:r>
              <a:rPr lang="en-US" sz="4000" dirty="0">
                <a:solidFill>
                  <a:schemeClr val="bg1"/>
                </a:solidFill>
              </a:rPr>
              <a:t> </a:t>
            </a:r>
            <a:r>
              <a:rPr lang="id-ID" sz="4000" dirty="0">
                <a:solidFill>
                  <a:schemeClr val="bg1"/>
                </a:solidFill>
              </a:rPr>
              <a:t>menyampaikan </a:t>
            </a:r>
            <a:r>
              <a:rPr lang="en-US" sz="4000" dirty="0" err="1">
                <a:solidFill>
                  <a:schemeClr val="bg1"/>
                </a:solidFill>
              </a:rPr>
              <a:t>nilai</a:t>
            </a:r>
            <a:r>
              <a:rPr lang="id-ID" sz="4000" dirty="0">
                <a:solidFill>
                  <a:schemeClr val="bg1"/>
                </a:solidFill>
              </a:rPr>
              <a:t> limit kepada Kantor Lelang</a:t>
            </a:r>
            <a:r>
              <a:rPr lang="en-US" sz="4000" dirty="0">
                <a:solidFill>
                  <a:schemeClr val="bg1"/>
                </a:solidFill>
              </a:rPr>
              <a:t> </a:t>
            </a:r>
            <a:r>
              <a:rPr lang="en-US" sz="4000" dirty="0" err="1">
                <a:solidFill>
                  <a:schemeClr val="bg1"/>
                </a:solidFill>
              </a:rPr>
              <a:t>berdasarkan</a:t>
            </a:r>
            <a:r>
              <a:rPr lang="en-US" sz="4000" dirty="0">
                <a:solidFill>
                  <a:schemeClr val="bg1"/>
                </a:solidFill>
              </a:rPr>
              <a:t> </a:t>
            </a:r>
            <a:r>
              <a:rPr lang="en-US" sz="4000" dirty="0" err="1">
                <a:solidFill>
                  <a:schemeClr val="bg1"/>
                </a:solidFill>
              </a:rPr>
              <a:t>penilaian</a:t>
            </a:r>
            <a:r>
              <a:rPr lang="en-US" sz="4000" dirty="0">
                <a:solidFill>
                  <a:schemeClr val="bg1"/>
                </a:solidFill>
              </a:rPr>
              <a:t> </a:t>
            </a:r>
            <a:r>
              <a:rPr lang="en-US" sz="4000" dirty="0" err="1">
                <a:solidFill>
                  <a:schemeClr val="bg1"/>
                </a:solidFill>
              </a:rPr>
              <a:t>Penilai</a:t>
            </a:r>
            <a:r>
              <a:rPr lang="en-US" sz="4000" dirty="0">
                <a:solidFill>
                  <a:schemeClr val="bg1"/>
                </a:solidFill>
              </a:rPr>
              <a:t> </a:t>
            </a:r>
            <a:r>
              <a:rPr lang="en-US" sz="4000" dirty="0" err="1">
                <a:solidFill>
                  <a:schemeClr val="bg1"/>
                </a:solidFill>
              </a:rPr>
              <a:t>atau</a:t>
            </a:r>
            <a:r>
              <a:rPr lang="en-US" sz="4000" dirty="0">
                <a:solidFill>
                  <a:schemeClr val="bg1"/>
                </a:solidFill>
              </a:rPr>
              <a:t> </a:t>
            </a:r>
            <a:r>
              <a:rPr lang="en-US" sz="4000" dirty="0" err="1">
                <a:solidFill>
                  <a:schemeClr val="bg1"/>
                </a:solidFill>
              </a:rPr>
              <a:t>penaksiran</a:t>
            </a:r>
            <a:r>
              <a:rPr lang="en-US" sz="4000" dirty="0">
                <a:solidFill>
                  <a:schemeClr val="bg1"/>
                </a:solidFill>
              </a:rPr>
              <a:t> </a:t>
            </a:r>
            <a:r>
              <a:rPr lang="en-US" sz="4000" dirty="0" err="1">
                <a:solidFill>
                  <a:schemeClr val="bg1"/>
                </a:solidFill>
              </a:rPr>
              <a:t>Penaksir</a:t>
            </a:r>
            <a:r>
              <a:rPr lang="en-US" sz="4000" dirty="0">
                <a:solidFill>
                  <a:schemeClr val="bg1"/>
                </a:solidFill>
              </a:rPr>
              <a:t>.</a:t>
            </a: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a:t>Proses di </a:t>
            </a:r>
            <a:r>
              <a:rPr lang="en-ID" dirty="0" err="1"/>
              <a:t>pengadilan</a:t>
            </a:r>
            <a:r>
              <a:rPr lang="en-ID" dirty="0"/>
              <a:t> (2)</a:t>
            </a:r>
          </a:p>
        </p:txBody>
      </p:sp>
      <p:pic>
        <p:nvPicPr>
          <p:cNvPr id="9" name="Picture 8">
            <a:extLst>
              <a:ext uri="{FF2B5EF4-FFF2-40B4-BE49-F238E27FC236}">
                <a16:creationId xmlns="" xmlns:a16="http://schemas.microsoft.com/office/drawing/2014/main" id="{53CCCA68-3ED4-4DDF-8479-93C10F8DEC07}"/>
              </a:ext>
            </a:extLst>
          </p:cNvPr>
          <p:cNvPicPr>
            <a:picLocks noChangeAspect="1"/>
          </p:cNvPicPr>
          <p:nvPr/>
        </p:nvPicPr>
        <p:blipFill rotWithShape="1">
          <a:blip r:embed="rId2"/>
          <a:srcRect l="6238"/>
          <a:stretch/>
        </p:blipFill>
        <p:spPr>
          <a:xfrm>
            <a:off x="10668000" y="480998"/>
            <a:ext cx="1524000" cy="1625397"/>
          </a:xfrm>
          <a:prstGeom prst="rect">
            <a:avLst/>
          </a:prstGeom>
        </p:spPr>
      </p:pic>
    </p:spTree>
    <p:extLst>
      <p:ext uri="{BB962C8B-B14F-4D97-AF65-F5344CB8AC3E}">
        <p14:creationId xmlns:p14="http://schemas.microsoft.com/office/powerpoint/2010/main" val="42558951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45882A-DA44-4566-A6D8-6269B6210108}"/>
              </a:ext>
            </a:extLst>
          </p:cNvPr>
          <p:cNvSpPr>
            <a:spLocks noGrp="1"/>
          </p:cNvSpPr>
          <p:nvPr>
            <p:ph type="title"/>
          </p:nvPr>
        </p:nvSpPr>
        <p:spPr/>
        <p:txBody>
          <a:bodyPr/>
          <a:lstStyle/>
          <a:p>
            <a:r>
              <a:rPr lang="en-ID" u="sng" dirty="0" err="1"/>
              <a:t>Pasal</a:t>
            </a:r>
            <a:r>
              <a:rPr lang="en-ID" u="sng" dirty="0"/>
              <a:t> 200 (11) HIR</a:t>
            </a:r>
          </a:p>
        </p:txBody>
      </p:sp>
      <p:sp>
        <p:nvSpPr>
          <p:cNvPr id="3" name="Text Placeholder 2">
            <a:extLst>
              <a:ext uri="{FF2B5EF4-FFF2-40B4-BE49-F238E27FC236}">
                <a16:creationId xmlns="" xmlns:a16="http://schemas.microsoft.com/office/drawing/2014/main" id="{80176ED3-C0E3-4F80-9B61-A328C9B40E61}"/>
              </a:ext>
            </a:extLst>
          </p:cNvPr>
          <p:cNvSpPr>
            <a:spLocks noGrp="1"/>
          </p:cNvSpPr>
          <p:nvPr>
            <p:ph type="body" sz="half" idx="2"/>
          </p:nvPr>
        </p:nvSpPr>
        <p:spPr/>
        <p:txBody>
          <a:bodyPr>
            <a:normAutofit/>
          </a:bodyPr>
          <a:lstStyle/>
          <a:p>
            <a:r>
              <a:rPr lang="en-ID" sz="2800" dirty="0"/>
              <a:t>SEMA </a:t>
            </a:r>
            <a:r>
              <a:rPr lang="en-ID" sz="2800" dirty="0" err="1"/>
              <a:t>Nomor</a:t>
            </a:r>
            <a:r>
              <a:rPr lang="en-ID" sz="2800" dirty="0"/>
              <a:t> 4 </a:t>
            </a:r>
            <a:r>
              <a:rPr lang="en-ID" sz="2800" dirty="0" err="1"/>
              <a:t>Tahun</a:t>
            </a:r>
            <a:r>
              <a:rPr lang="en-ID" sz="2800" dirty="0"/>
              <a:t> 2014</a:t>
            </a:r>
          </a:p>
        </p:txBody>
      </p:sp>
      <p:sp>
        <p:nvSpPr>
          <p:cNvPr id="4" name="Rectangle 3">
            <a:extLst>
              <a:ext uri="{FF2B5EF4-FFF2-40B4-BE49-F238E27FC236}">
                <a16:creationId xmlns="" xmlns:a16="http://schemas.microsoft.com/office/drawing/2014/main" id="{EE6E3505-9581-4D0F-B9DA-C2A95FE7FE1A}"/>
              </a:ext>
            </a:extLst>
          </p:cNvPr>
          <p:cNvSpPr/>
          <p:nvPr/>
        </p:nvSpPr>
        <p:spPr>
          <a:xfrm>
            <a:off x="680319" y="224643"/>
            <a:ext cx="10805828" cy="4339650"/>
          </a:xfrm>
          <a:prstGeom prst="rect">
            <a:avLst/>
          </a:prstGeom>
        </p:spPr>
        <p:txBody>
          <a:bodyPr wrap="square">
            <a:spAutoFit/>
          </a:bodyPr>
          <a:lstStyle/>
          <a:p>
            <a:pPr algn="just">
              <a:defRPr/>
            </a:pPr>
            <a:r>
              <a:rPr lang="id-ID" sz="2300" b="1" dirty="0">
                <a:solidFill>
                  <a:schemeClr val="bg1"/>
                </a:solidFill>
              </a:rPr>
              <a:t>Pelelangan hak tanggungan yang dilakukan oleh kreditur sendiri melalui kantor lelang, apabila terlelang tidak mau mengosongkan objek yang dilelang tidak dapat dilakukan pengosongan berdasarkan pasal 200 (11) HIR  melainkan harus diajukan gugatan.</a:t>
            </a:r>
          </a:p>
          <a:p>
            <a:pPr algn="just">
              <a:defRPr/>
            </a:pPr>
            <a:r>
              <a:rPr lang="id-ID" sz="2300" b="1" dirty="0">
                <a:solidFill>
                  <a:schemeClr val="bg1"/>
                </a:solidFill>
              </a:rPr>
              <a:t>(SEMA No. 4 Th 2014 ttg pemberlakuan hasil pleno kamar)</a:t>
            </a:r>
            <a:endParaRPr lang="en-ID" sz="2300" b="1" dirty="0">
              <a:solidFill>
                <a:schemeClr val="bg1"/>
              </a:solidFill>
            </a:endParaRPr>
          </a:p>
          <a:p>
            <a:pPr algn="just">
              <a:defRPr/>
            </a:pPr>
            <a:r>
              <a:rPr lang="id-ID" sz="2300" b="1" dirty="0">
                <a:solidFill>
                  <a:schemeClr val="bg1"/>
                </a:solidFill>
              </a:rPr>
              <a:t> </a:t>
            </a:r>
          </a:p>
          <a:p>
            <a:pPr algn="ctr">
              <a:defRPr/>
            </a:pPr>
            <a:r>
              <a:rPr lang="id-ID" sz="2300" dirty="0">
                <a:solidFill>
                  <a:schemeClr val="bg1"/>
                </a:solidFill>
              </a:rPr>
              <a:t>Akan tetapi hasil pleno kamar tersebut telah direvisi sehingga berbunyi sbb:</a:t>
            </a:r>
          </a:p>
          <a:p>
            <a:pPr algn="just">
              <a:defRPr/>
            </a:pPr>
            <a:endParaRPr lang="en-ID" sz="2300" b="1" dirty="0">
              <a:solidFill>
                <a:schemeClr val="bg1"/>
              </a:solidFill>
            </a:endParaRPr>
          </a:p>
          <a:p>
            <a:pPr algn="just">
              <a:defRPr/>
            </a:pPr>
            <a:r>
              <a:rPr lang="id-ID" sz="2300" b="1" dirty="0">
                <a:solidFill>
                  <a:schemeClr val="bg1"/>
                </a:solidFill>
              </a:rPr>
              <a:t>“terhadap pel</a:t>
            </a:r>
            <a:r>
              <a:rPr lang="en-US" sz="2300" b="1" dirty="0">
                <a:solidFill>
                  <a:schemeClr val="bg1"/>
                </a:solidFill>
              </a:rPr>
              <a:t>e</a:t>
            </a:r>
            <a:r>
              <a:rPr lang="id-ID" sz="2300" b="1" dirty="0">
                <a:solidFill>
                  <a:schemeClr val="bg1"/>
                </a:solidFill>
              </a:rPr>
              <a:t>langan hak tanggungan oleh kreditur sendiri melalui kantor lelang, apabila terlelang tidak mau mengosongkan objek lelang, eksekusi pengosongan dapat langsung diajukan kepada Ketua pengadilan tanpa melalui gugatan”.</a:t>
            </a:r>
            <a:endParaRPr lang="en-ID" sz="2300" dirty="0"/>
          </a:p>
        </p:txBody>
      </p:sp>
      <p:pic>
        <p:nvPicPr>
          <p:cNvPr id="5" name="Picture 4">
            <a:extLst>
              <a:ext uri="{FF2B5EF4-FFF2-40B4-BE49-F238E27FC236}">
                <a16:creationId xmlns="" xmlns:a16="http://schemas.microsoft.com/office/drawing/2014/main" id="{5D897C41-F988-4B8D-87CB-D00DC2CE8AC3}"/>
              </a:ext>
            </a:extLst>
          </p:cNvPr>
          <p:cNvPicPr>
            <a:picLocks noChangeAspect="1"/>
          </p:cNvPicPr>
          <p:nvPr/>
        </p:nvPicPr>
        <p:blipFill rotWithShape="1">
          <a:blip r:embed="rId2"/>
          <a:srcRect l="6238"/>
          <a:stretch/>
        </p:blipFill>
        <p:spPr>
          <a:xfrm>
            <a:off x="10635916" y="4439324"/>
            <a:ext cx="1524000" cy="1625397"/>
          </a:xfrm>
          <a:prstGeom prst="rect">
            <a:avLst/>
          </a:prstGeom>
        </p:spPr>
      </p:pic>
    </p:spTree>
    <p:extLst>
      <p:ext uri="{BB962C8B-B14F-4D97-AF65-F5344CB8AC3E}">
        <p14:creationId xmlns:p14="http://schemas.microsoft.com/office/powerpoint/2010/main" val="1421373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ppt_w</p:attrName>
                                        </p:attrNameLst>
                                      </p:cBhvr>
                                      <p:tavLst>
                                        <p:tav tm="0" fmla="#ppt_w*sin(2.5*pi*$)">
                                          <p:val>
                                            <p:fltVal val="0"/>
                                          </p:val>
                                        </p:tav>
                                        <p:tav tm="100000">
                                          <p:val>
                                            <p:fltVal val="1"/>
                                          </p:val>
                                        </p:tav>
                                      </p:tavLst>
                                    </p:anim>
                                    <p:anim calcmode="lin" valueType="num">
                                      <p:cBhvr>
                                        <p:cTn id="9"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C94E6A3F-1F04-4AB0-B116-68B8ED37640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close up of a building&#10;&#10;Description generated with very high confidence">
            <a:extLst>
              <a:ext uri="{FF2B5EF4-FFF2-40B4-BE49-F238E27FC236}">
                <a16:creationId xmlns="" xmlns:a16="http://schemas.microsoft.com/office/drawing/2014/main" id="{A3BDD68F-D7EB-470A-A570-4589C910351B}"/>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5" name="Picture 74" descr="A close up of a logo&#10;&#10;Description generated with very high confidence">
            <a:extLst>
              <a:ext uri="{FF2B5EF4-FFF2-40B4-BE49-F238E27FC236}">
                <a16:creationId xmlns="" xmlns:a16="http://schemas.microsoft.com/office/drawing/2014/main" id="{DCC887AF-5F97-480F-8738-A76A9115D6A8}"/>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77" name="Rectangle 76">
            <a:extLst>
              <a:ext uri="{FF2B5EF4-FFF2-40B4-BE49-F238E27FC236}">
                <a16:creationId xmlns="" xmlns:a16="http://schemas.microsoft.com/office/drawing/2014/main" id="{B9506BB2-19F5-46DD-B127-E9F50D9769E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 xmlns:a16="http://schemas.microsoft.com/office/drawing/2014/main" id="{92EFC691-D819-4249-8F96-00287A7B46E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49197" y="488844"/>
            <a:ext cx="3378077"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33364226-73F9-43BF-8D50-85C357C8C05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67680" y="3130583"/>
            <a:ext cx="2739690"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 xmlns:a16="http://schemas.microsoft.com/office/drawing/2014/main" id="{DF24B187-6ADC-4EA5-AF38-10C6F8226C7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49197" y="4175751"/>
            <a:ext cx="3378077" cy="2202866"/>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 xmlns:a16="http://schemas.microsoft.com/office/drawing/2014/main" id="{FEA80415-AB31-4C9D-8453-5CF1FE5720C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67680" y="488844"/>
            <a:ext cx="2739690" cy="2480872"/>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 xmlns:a16="http://schemas.microsoft.com/office/drawing/2014/main" id="{82D2BDF9-8B5E-4D46-83A5-5C1EC97DDEBC}"/>
              </a:ext>
            </a:extLst>
          </p:cNvPr>
          <p:cNvGrpSpPr/>
          <p:nvPr/>
        </p:nvGrpSpPr>
        <p:grpSpPr>
          <a:xfrm>
            <a:off x="176463" y="299545"/>
            <a:ext cx="11530907" cy="6079072"/>
            <a:chOff x="176463" y="299545"/>
            <a:chExt cx="11530907" cy="6079072"/>
          </a:xfrm>
        </p:grpSpPr>
        <p:pic>
          <p:nvPicPr>
            <p:cNvPr id="12" name="Picture 11" descr="A person wearing a suit and tie&#10;&#10;Description generated with very high confidence">
              <a:extLst>
                <a:ext uri="{FF2B5EF4-FFF2-40B4-BE49-F238E27FC236}">
                  <a16:creationId xmlns="" xmlns:a16="http://schemas.microsoft.com/office/drawing/2014/main" id="{0AF1508D-F790-441D-9B72-493517C5F4C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5609941" y="718144"/>
              <a:ext cx="3056465" cy="3056465"/>
            </a:xfrm>
            <a:prstGeom prst="rect">
              <a:avLst/>
            </a:prstGeom>
            <a:solidFill>
              <a:srgbClr val="FFFFFF">
                <a:shade val="85000"/>
              </a:srgbClr>
            </a:solidFill>
          </p:spPr>
        </p:pic>
        <p:pic>
          <p:nvPicPr>
            <p:cNvPr id="9" name="Picture 8">
              <a:extLst>
                <a:ext uri="{FF2B5EF4-FFF2-40B4-BE49-F238E27FC236}">
                  <a16:creationId xmlns="" xmlns:a16="http://schemas.microsoft.com/office/drawing/2014/main" id="{53CCCA68-3ED4-4DDF-8479-93C10F8DEC07}"/>
                </a:ext>
              </a:extLst>
            </p:cNvPr>
            <p:cNvPicPr>
              <a:picLocks noChangeAspect="1"/>
            </p:cNvPicPr>
            <p:nvPr/>
          </p:nvPicPr>
          <p:blipFill rotWithShape="1">
            <a:blip r:embed="rId6"/>
            <a:srcRect/>
            <a:stretch/>
          </p:blipFill>
          <p:spPr>
            <a:xfrm>
              <a:off x="8967680" y="299545"/>
              <a:ext cx="2739690" cy="2963917"/>
            </a:xfrm>
            <a:prstGeom prst="rect">
              <a:avLst/>
            </a:prstGeom>
          </p:spPr>
        </p:pic>
        <p:pic>
          <p:nvPicPr>
            <p:cNvPr id="14" name="Picture 13" descr="A drawing of a face&#10;&#10;Description generated with high confidence">
              <a:extLst>
                <a:ext uri="{FF2B5EF4-FFF2-40B4-BE49-F238E27FC236}">
                  <a16:creationId xmlns="" xmlns:a16="http://schemas.microsoft.com/office/drawing/2014/main" id="{F2C15620-E904-4C08-96CF-72A4AD5C5431}"/>
                </a:ext>
              </a:extLst>
            </p:cNvPr>
            <p:cNvPicPr>
              <a:picLocks noChangeAspect="1"/>
            </p:cNvPicPr>
            <p:nvPr/>
          </p:nvPicPr>
          <p:blipFill>
            <a:blip r:embed="rId7"/>
            <a:stretch>
              <a:fillRect/>
            </a:stretch>
          </p:blipFill>
          <p:spPr>
            <a:xfrm>
              <a:off x="5609667" y="4405669"/>
              <a:ext cx="3056740" cy="1749983"/>
            </a:xfrm>
            <a:prstGeom prst="rect">
              <a:avLst/>
            </a:prstGeom>
          </p:spPr>
        </p:pic>
        <p:pic>
          <p:nvPicPr>
            <p:cNvPr id="8194" name="Picture 2" descr="Terima-kasih1.jpg (550×425)">
              <a:extLst>
                <a:ext uri="{FF2B5EF4-FFF2-40B4-BE49-F238E27FC236}">
                  <a16:creationId xmlns="" xmlns:a16="http://schemas.microsoft.com/office/drawing/2014/main" id="{9BE53093-E65B-492F-B261-0CBED35D00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8967680" y="3130583"/>
              <a:ext cx="2739690" cy="32480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rima+kasih+sesuai+ajaran+Islam.png (960×480)">
              <a:extLst>
                <a:ext uri="{FF2B5EF4-FFF2-40B4-BE49-F238E27FC236}">
                  <a16:creationId xmlns="" xmlns:a16="http://schemas.microsoft.com/office/drawing/2014/main" id="{407BBB06-3367-422F-B0DF-3E9E6D14EF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29" y="2420714"/>
              <a:ext cx="4246272" cy="21231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4098F9A6-E113-48E7-8323-76E20AC3C5EE}"/>
                </a:ext>
              </a:extLst>
            </p:cNvPr>
            <p:cNvSpPr txBox="1"/>
            <p:nvPr/>
          </p:nvSpPr>
          <p:spPr>
            <a:xfrm>
              <a:off x="176463" y="4652755"/>
              <a:ext cx="2746393" cy="369332"/>
            </a:xfrm>
            <a:prstGeom prst="rect">
              <a:avLst/>
            </a:prstGeom>
            <a:noFill/>
          </p:spPr>
          <p:txBody>
            <a:bodyPr wrap="none" rtlCol="0">
              <a:spAutoFit/>
            </a:bodyPr>
            <a:lstStyle/>
            <a:p>
              <a:r>
                <a:rPr lang="id-ID" dirty="0">
                  <a:solidFill>
                    <a:schemeClr val="bg1">
                      <a:lumMod val="75000"/>
                      <a:lumOff val="25000"/>
                    </a:schemeClr>
                  </a:solidFill>
                </a:rPr>
                <a:t>Design by: Adil Abu Fatih</a:t>
              </a:r>
              <a:endParaRPr lang="en-ID" dirty="0">
                <a:solidFill>
                  <a:schemeClr val="bg1">
                    <a:lumMod val="75000"/>
                    <a:lumOff val="25000"/>
                  </a:schemeClr>
                </a:solidFill>
              </a:endParaRPr>
            </a:p>
          </p:txBody>
        </p:sp>
      </p:grpSp>
    </p:spTree>
    <p:extLst>
      <p:ext uri="{BB962C8B-B14F-4D97-AF65-F5344CB8AC3E}">
        <p14:creationId xmlns:p14="http://schemas.microsoft.com/office/powerpoint/2010/main" val="155805671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04538-954A-4751-90B9-3BAFAA63E84A}"/>
              </a:ext>
            </a:extLst>
          </p:cNvPr>
          <p:cNvSpPr>
            <a:spLocks noGrp="1"/>
          </p:cNvSpPr>
          <p:nvPr>
            <p:ph type="title"/>
          </p:nvPr>
        </p:nvSpPr>
        <p:spPr/>
        <p:txBody>
          <a:bodyPr/>
          <a:lstStyle/>
          <a:p>
            <a:r>
              <a:rPr lang="en-US" dirty="0"/>
              <a:t>PASAL 13 PERMA NO. 14 TAHUN 2016</a:t>
            </a:r>
            <a:endParaRPr lang="en-ID" dirty="0"/>
          </a:p>
        </p:txBody>
      </p:sp>
      <p:sp>
        <p:nvSpPr>
          <p:cNvPr id="3" name="Content Placeholder 2">
            <a:extLst>
              <a:ext uri="{FF2B5EF4-FFF2-40B4-BE49-F238E27FC236}">
                <a16:creationId xmlns="" xmlns:a16="http://schemas.microsoft.com/office/drawing/2014/main" id="{BB9BED62-6CD7-45D2-85EC-BF29AAF6FC69}"/>
              </a:ext>
            </a:extLst>
          </p:cNvPr>
          <p:cNvSpPr>
            <a:spLocks noGrp="1"/>
          </p:cNvSpPr>
          <p:nvPr>
            <p:ph idx="1"/>
          </p:nvPr>
        </p:nvSpPr>
        <p:spPr/>
        <p:txBody>
          <a:bodyPr>
            <a:normAutofit lnSpcReduction="10000"/>
          </a:bodyPr>
          <a:lstStyle/>
          <a:p>
            <a:pPr marL="514350" indent="-514350">
              <a:buFont typeface="+mj-lt"/>
              <a:buAutoNum type="arabicParenR"/>
            </a:pPr>
            <a:r>
              <a:rPr lang="en-US" sz="3200" dirty="0">
                <a:solidFill>
                  <a:schemeClr val="bg1"/>
                </a:solidFill>
              </a:rPr>
              <a:t>PELAKSANAAN PUTUSAN PERKARA  EKONOMI SYARIAH, HAK TANGGUNGAN DAN FIDUSIA BERDASARKAN AKAD SYARIAH DILAKUKAN  OLEH PENGADILAN DALAM LINGKUNGAN PERADILAN AGAMA;</a:t>
            </a:r>
          </a:p>
          <a:p>
            <a:pPr marL="514350" indent="-514350">
              <a:buFont typeface="+mj-lt"/>
              <a:buAutoNum type="arabicParenR"/>
            </a:pPr>
            <a:r>
              <a:rPr lang="en-US" sz="3200" dirty="0">
                <a:solidFill>
                  <a:schemeClr val="bg1"/>
                </a:solidFill>
              </a:rPr>
              <a:t>PELAKSANAAN PUTUSAN ARBITRASE SYARIAH DAN PEMBATALANNYA, DILAKUKAN OLEH PENGADILAN DALAM LINGKUNGAN PERADILAN AGAMA.</a:t>
            </a:r>
            <a:endParaRPr lang="id-ID" sz="3200" dirty="0">
              <a:solidFill>
                <a:schemeClr val="bg1"/>
              </a:solidFill>
            </a:endParaRPr>
          </a:p>
        </p:txBody>
      </p:sp>
      <p:pic>
        <p:nvPicPr>
          <p:cNvPr id="5" name="Picture 4">
            <a:extLst>
              <a:ext uri="{FF2B5EF4-FFF2-40B4-BE49-F238E27FC236}">
                <a16:creationId xmlns="" xmlns:a16="http://schemas.microsoft.com/office/drawing/2014/main" id="{0F6D60D4-B5FD-4369-8A22-AAC7745CE4A4}"/>
              </a:ext>
            </a:extLst>
          </p:cNvPr>
          <p:cNvPicPr>
            <a:picLocks noChangeAspect="1"/>
          </p:cNvPicPr>
          <p:nvPr/>
        </p:nvPicPr>
        <p:blipFill>
          <a:blip r:embed="rId2"/>
          <a:stretch>
            <a:fillRect/>
          </a:stretch>
        </p:blipFill>
        <p:spPr>
          <a:xfrm>
            <a:off x="10566603" y="480998"/>
            <a:ext cx="1625397" cy="1625397"/>
          </a:xfrm>
          <a:prstGeom prst="rect">
            <a:avLst/>
          </a:prstGeom>
        </p:spPr>
      </p:pic>
    </p:spTree>
    <p:extLst>
      <p:ext uri="{BB962C8B-B14F-4D97-AF65-F5344CB8AC3E}">
        <p14:creationId xmlns:p14="http://schemas.microsoft.com/office/powerpoint/2010/main" val="15478225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448E6-97B1-4C88-BB06-F58EE17E1CE3}"/>
              </a:ext>
            </a:extLst>
          </p:cNvPr>
          <p:cNvSpPr>
            <a:spLocks noGrp="1"/>
          </p:cNvSpPr>
          <p:nvPr>
            <p:ph type="title"/>
          </p:nvPr>
        </p:nvSpPr>
        <p:spPr/>
        <p:txBody>
          <a:bodyPr/>
          <a:lstStyle/>
          <a:p>
            <a:r>
              <a:rPr lang="en-ID" dirty="0"/>
              <a:t>HAK TANGGUNGAN</a:t>
            </a:r>
          </a:p>
        </p:txBody>
      </p:sp>
      <p:pic>
        <p:nvPicPr>
          <p:cNvPr id="11" name="Picture 10">
            <a:extLst>
              <a:ext uri="{FF2B5EF4-FFF2-40B4-BE49-F238E27FC236}">
                <a16:creationId xmlns="" xmlns:a16="http://schemas.microsoft.com/office/drawing/2014/main" id="{FF42B332-A99F-4F42-9E38-8C825B32FF7C}"/>
              </a:ext>
            </a:extLst>
          </p:cNvPr>
          <p:cNvPicPr>
            <a:picLocks noChangeAspect="1"/>
          </p:cNvPicPr>
          <p:nvPr/>
        </p:nvPicPr>
        <p:blipFill rotWithShape="1">
          <a:blip r:embed="rId3"/>
          <a:srcRect l="6238"/>
          <a:stretch/>
        </p:blipFill>
        <p:spPr>
          <a:xfrm>
            <a:off x="10668000" y="480998"/>
            <a:ext cx="1524000" cy="1625397"/>
          </a:xfrm>
          <a:prstGeom prst="rect">
            <a:avLst/>
          </a:prstGeom>
        </p:spPr>
      </p:pic>
    </p:spTree>
    <p:extLst>
      <p:ext uri="{BB962C8B-B14F-4D97-AF65-F5344CB8AC3E}">
        <p14:creationId xmlns:p14="http://schemas.microsoft.com/office/powerpoint/2010/main" val="1579148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ppt_w</p:attrName>
                                        </p:attrNameLst>
                                      </p:cBhvr>
                                      <p:tavLst>
                                        <p:tav tm="0" fmla="#ppt_w*sin(2.5*pi*$)">
                                          <p:val>
                                            <p:fltVal val="0"/>
                                          </p:val>
                                        </p:tav>
                                        <p:tav tm="100000">
                                          <p:val>
                                            <p:fltVal val="1"/>
                                          </p:val>
                                        </p:tav>
                                      </p:tavLst>
                                    </p:anim>
                                    <p:anim calcmode="lin" valueType="num">
                                      <p:cBhvr>
                                        <p:cTn id="9" dur="3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0EFE9F-0550-4B41-99DD-C47389A909EF}"/>
              </a:ext>
            </a:extLst>
          </p:cNvPr>
          <p:cNvSpPr>
            <a:spLocks noGrp="1"/>
          </p:cNvSpPr>
          <p:nvPr>
            <p:ph type="title"/>
          </p:nvPr>
        </p:nvSpPr>
        <p:spPr/>
        <p:txBody>
          <a:bodyPr/>
          <a:lstStyle/>
          <a:p>
            <a:r>
              <a:rPr lang="id-ID" dirty="0"/>
              <a:t>TATA CARA PEMBERIAN HAK TANGGUNGAN</a:t>
            </a:r>
            <a:r>
              <a:rPr lang="en-ID" dirty="0"/>
              <a:t> (1)</a:t>
            </a:r>
          </a:p>
        </p:txBody>
      </p:sp>
      <p:sp>
        <p:nvSpPr>
          <p:cNvPr id="3" name="Content Placeholder 2">
            <a:extLst>
              <a:ext uri="{FF2B5EF4-FFF2-40B4-BE49-F238E27FC236}">
                <a16:creationId xmlns="" xmlns:a16="http://schemas.microsoft.com/office/drawing/2014/main" id="{3F6D3FA8-E980-4C97-90AD-FE33C76314DA}"/>
              </a:ext>
            </a:extLst>
          </p:cNvPr>
          <p:cNvSpPr>
            <a:spLocks noGrp="1"/>
          </p:cNvSpPr>
          <p:nvPr>
            <p:ph idx="1"/>
          </p:nvPr>
        </p:nvSpPr>
        <p:spPr>
          <a:xfrm>
            <a:off x="680321" y="2106395"/>
            <a:ext cx="10824742" cy="4270607"/>
          </a:xfrm>
        </p:spPr>
        <p:txBody>
          <a:bodyPr>
            <a:normAutofit/>
          </a:bodyPr>
          <a:lstStyle/>
          <a:p>
            <a:pPr marL="274320" indent="-274320">
              <a:buFont typeface="Wingdings 2"/>
              <a:buChar char=""/>
              <a:defRPr/>
            </a:pPr>
            <a:r>
              <a:rPr lang="id-ID" sz="3600" dirty="0">
                <a:solidFill>
                  <a:schemeClr val="bg1"/>
                </a:solidFill>
                <a:effectLst/>
              </a:rPr>
              <a:t>PERJANJIAN  YG DI DALAMNYA TERDAPAT KLAUSUL PEMBERIAN HAK TANGGUNGAN (PERJANJIAN POKOK); </a:t>
            </a:r>
            <a:r>
              <a:rPr lang="en-ID" sz="2800" dirty="0">
                <a:solidFill>
                  <a:schemeClr val="bg1"/>
                </a:solidFill>
                <a:effectLst/>
              </a:rPr>
              <a:t>(</a:t>
            </a:r>
            <a:r>
              <a:rPr lang="id-ID" sz="2800" dirty="0">
                <a:solidFill>
                  <a:schemeClr val="bg1"/>
                </a:solidFill>
                <a:effectLst/>
              </a:rPr>
              <a:t>PS 10 UU No. 4 th 1996</a:t>
            </a:r>
            <a:r>
              <a:rPr lang="en-ID" sz="2800" dirty="0">
                <a:solidFill>
                  <a:schemeClr val="bg1"/>
                </a:solidFill>
                <a:effectLst/>
              </a:rPr>
              <a:t>)</a:t>
            </a:r>
            <a:endParaRPr lang="id-ID" sz="3600" dirty="0">
              <a:solidFill>
                <a:schemeClr val="bg1"/>
              </a:solidFill>
              <a:effectLst/>
            </a:endParaRPr>
          </a:p>
          <a:p>
            <a:pPr marL="274320" indent="-274320">
              <a:buFont typeface="Wingdings 2"/>
              <a:buChar char=""/>
              <a:defRPr/>
            </a:pPr>
            <a:r>
              <a:rPr lang="id-ID" sz="3600" dirty="0">
                <a:solidFill>
                  <a:schemeClr val="bg1"/>
                </a:solidFill>
                <a:effectLst/>
              </a:rPr>
              <a:t>DIIKUTI DENGAN PEMBUATAN SURAT KUASA PEMBERIAN HAK TANGGUNGAN;</a:t>
            </a:r>
          </a:p>
          <a:p>
            <a:pPr marL="274320" indent="-274320">
              <a:buFont typeface="Wingdings 2"/>
              <a:buChar char=""/>
              <a:defRPr/>
            </a:pPr>
            <a:r>
              <a:rPr lang="id-ID" sz="3600" dirty="0">
                <a:solidFill>
                  <a:schemeClr val="bg1"/>
                </a:solidFill>
                <a:effectLst/>
              </a:rPr>
              <a:t>SELANJUTNYA PPAT MEMBUAT  AKTA PEMBERIAN HAK TANGGUNGAN (APHT);</a:t>
            </a:r>
          </a:p>
        </p:txBody>
      </p:sp>
      <p:pic>
        <p:nvPicPr>
          <p:cNvPr id="12" name="Picture 11">
            <a:extLst>
              <a:ext uri="{FF2B5EF4-FFF2-40B4-BE49-F238E27FC236}">
                <a16:creationId xmlns="" xmlns:a16="http://schemas.microsoft.com/office/drawing/2014/main" id="{96158D2D-C300-4B6F-B6B9-77920D39ABE7}"/>
              </a:ext>
            </a:extLst>
          </p:cNvPr>
          <p:cNvPicPr>
            <a:picLocks noChangeAspect="1"/>
          </p:cNvPicPr>
          <p:nvPr/>
        </p:nvPicPr>
        <p:blipFill rotWithShape="1">
          <a:blip r:embed="rId2"/>
          <a:srcRect l="6238"/>
          <a:stretch/>
        </p:blipFill>
        <p:spPr>
          <a:xfrm>
            <a:off x="10668000" y="480998"/>
            <a:ext cx="1524000" cy="1625397"/>
          </a:xfrm>
          <a:prstGeom prst="rect">
            <a:avLst/>
          </a:prstGeom>
        </p:spPr>
      </p:pic>
    </p:spTree>
    <p:extLst>
      <p:ext uri="{BB962C8B-B14F-4D97-AF65-F5344CB8AC3E}">
        <p14:creationId xmlns:p14="http://schemas.microsoft.com/office/powerpoint/2010/main" val="90911897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FDD37D-1B04-4C37-BA4B-3B2798DE90AE}"/>
              </a:ext>
            </a:extLst>
          </p:cNvPr>
          <p:cNvSpPr>
            <a:spLocks noGrp="1"/>
          </p:cNvSpPr>
          <p:nvPr>
            <p:ph type="title"/>
          </p:nvPr>
        </p:nvSpPr>
        <p:spPr/>
        <p:txBody>
          <a:bodyPr/>
          <a:lstStyle/>
          <a:p>
            <a:r>
              <a:rPr lang="id-ID" dirty="0"/>
              <a:t>TATA CARA PEMBERIAN HAK TANGGUNGAN</a:t>
            </a:r>
            <a:r>
              <a:rPr lang="en-ID" dirty="0"/>
              <a:t> (2)</a:t>
            </a:r>
          </a:p>
        </p:txBody>
      </p:sp>
      <p:sp>
        <p:nvSpPr>
          <p:cNvPr id="3" name="Content Placeholder 2">
            <a:extLst>
              <a:ext uri="{FF2B5EF4-FFF2-40B4-BE49-F238E27FC236}">
                <a16:creationId xmlns="" xmlns:a16="http://schemas.microsoft.com/office/drawing/2014/main" id="{8A539DB8-FDAB-45A1-B3FF-5F1AD1A21139}"/>
              </a:ext>
            </a:extLst>
          </p:cNvPr>
          <p:cNvSpPr>
            <a:spLocks noGrp="1"/>
          </p:cNvSpPr>
          <p:nvPr>
            <p:ph idx="1"/>
          </p:nvPr>
        </p:nvSpPr>
        <p:spPr/>
        <p:txBody>
          <a:bodyPr>
            <a:noAutofit/>
          </a:bodyPr>
          <a:lstStyle/>
          <a:p>
            <a:pPr marL="274320" indent="-274320">
              <a:buFont typeface="Wingdings 2"/>
              <a:buChar char=""/>
              <a:defRPr/>
            </a:pPr>
            <a:r>
              <a:rPr lang="id-ID" sz="3200" dirty="0">
                <a:solidFill>
                  <a:schemeClr val="bg1"/>
                </a:solidFill>
                <a:effectLst/>
              </a:rPr>
              <a:t>APHT DIDAFTARKAN  OLEH PPAT KE BPN SELAMBAT-LAMBATNYA 7 HARI KERJA  SETELAH PENANDATANGANAN;</a:t>
            </a:r>
          </a:p>
          <a:p>
            <a:pPr marL="274320" indent="-274320">
              <a:buFont typeface="Wingdings 2"/>
              <a:buChar char=""/>
              <a:defRPr/>
            </a:pPr>
            <a:r>
              <a:rPr lang="id-ID" sz="3200" dirty="0">
                <a:solidFill>
                  <a:schemeClr val="bg1"/>
                </a:solidFill>
                <a:effectLst/>
              </a:rPr>
              <a:t>DG DIDAFTARKANNYA  APHT, MAKA  LAHIRLAH HAK TANGGUNGAN;</a:t>
            </a:r>
          </a:p>
          <a:p>
            <a:pPr marL="274320" indent="-274320">
              <a:buFont typeface="Wingdings 2"/>
              <a:buChar char=""/>
              <a:defRPr/>
            </a:pPr>
            <a:r>
              <a:rPr lang="id-ID" sz="3200" dirty="0">
                <a:solidFill>
                  <a:schemeClr val="bg1"/>
                </a:solidFill>
                <a:effectLst/>
              </a:rPr>
              <a:t>BPN MENERBITKAN SERTIFKAT HAK TANGGUNGAN YANG MEMUAT IRAH-IRAH </a:t>
            </a:r>
            <a:r>
              <a:rPr lang="en-US" sz="3200" dirty="0" smtClean="0">
                <a:solidFill>
                  <a:schemeClr val="bg1"/>
                </a:solidFill>
                <a:effectLst/>
              </a:rPr>
              <a:t>:</a:t>
            </a:r>
          </a:p>
          <a:p>
            <a:pPr marL="0" indent="0" algn="ctr">
              <a:buNone/>
              <a:defRPr/>
            </a:pPr>
            <a:r>
              <a:rPr lang="id-ID" sz="3200" dirty="0" smtClean="0">
                <a:solidFill>
                  <a:schemeClr val="bg1"/>
                </a:solidFill>
                <a:effectLst/>
              </a:rPr>
              <a:t>“</a:t>
            </a:r>
            <a:r>
              <a:rPr lang="id-ID" sz="3200" b="1" dirty="0">
                <a:solidFill>
                  <a:schemeClr val="bg1"/>
                </a:solidFill>
                <a:effectLst/>
              </a:rPr>
              <a:t>DEMI KEADILAN BERDASARKAN KETUHANAN YANG MAHA ESA</a:t>
            </a:r>
            <a:r>
              <a:rPr lang="id-ID" sz="3200" dirty="0" smtClean="0">
                <a:solidFill>
                  <a:schemeClr val="bg1"/>
                </a:solidFill>
                <a:effectLst/>
              </a:rPr>
              <a:t>”</a:t>
            </a:r>
            <a:endParaRPr lang="id-ID" sz="3200" dirty="0">
              <a:solidFill>
                <a:schemeClr val="bg1"/>
              </a:solidFill>
              <a:effectLst/>
            </a:endParaRPr>
          </a:p>
        </p:txBody>
      </p:sp>
      <p:pic>
        <p:nvPicPr>
          <p:cNvPr id="9" name="Picture 8">
            <a:extLst>
              <a:ext uri="{FF2B5EF4-FFF2-40B4-BE49-F238E27FC236}">
                <a16:creationId xmlns="" xmlns:a16="http://schemas.microsoft.com/office/drawing/2014/main" id="{1896EF39-DF84-4C17-BDAD-B97DF7131BFA}"/>
              </a:ext>
            </a:extLst>
          </p:cNvPr>
          <p:cNvPicPr>
            <a:picLocks noChangeAspect="1"/>
          </p:cNvPicPr>
          <p:nvPr/>
        </p:nvPicPr>
        <p:blipFill rotWithShape="1">
          <a:blip r:embed="rId2"/>
          <a:srcRect l="6238"/>
          <a:stretch/>
        </p:blipFill>
        <p:spPr>
          <a:xfrm>
            <a:off x="10668000" y="480998"/>
            <a:ext cx="1524000" cy="1625397"/>
          </a:xfrm>
          <a:prstGeom prst="rect">
            <a:avLst/>
          </a:prstGeom>
        </p:spPr>
      </p:pic>
    </p:spTree>
    <p:extLst>
      <p:ext uri="{BB962C8B-B14F-4D97-AF65-F5344CB8AC3E}">
        <p14:creationId xmlns:p14="http://schemas.microsoft.com/office/powerpoint/2010/main" val="15214844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 xmlns:a16="http://schemas.microsoft.com/office/drawing/2014/main" id="{67E15EF9-BE79-4AA6-B6ED-AEEC1CB2523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74">
            <a:extLst>
              <a:ext uri="{FF2B5EF4-FFF2-40B4-BE49-F238E27FC236}">
                <a16:creationId xmlns="" xmlns:a16="http://schemas.microsoft.com/office/drawing/2014/main" id="{72785CAB-E879-4BF4-93A7-D9BF00CBA119}"/>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031" name="Rectangle 76">
            <a:extLst>
              <a:ext uri="{FF2B5EF4-FFF2-40B4-BE49-F238E27FC236}">
                <a16:creationId xmlns="" xmlns:a16="http://schemas.microsoft.com/office/drawing/2014/main" id="{CF261221-BD9C-47D9-9E49-BDA47F0706B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78">
            <a:extLst>
              <a:ext uri="{FF2B5EF4-FFF2-40B4-BE49-F238E27FC236}">
                <a16:creationId xmlns="" xmlns:a16="http://schemas.microsoft.com/office/drawing/2014/main" id="{47E92314-CC4B-47D5-BF9E-7A85D608EE6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33" name="Picture 80">
            <a:extLst>
              <a:ext uri="{FF2B5EF4-FFF2-40B4-BE49-F238E27FC236}">
                <a16:creationId xmlns="" xmlns:a16="http://schemas.microsoft.com/office/drawing/2014/main" id="{DBB3865D-973A-44AB-80D1-D70FA3F67FD2}"/>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83" name="Rectangle 82">
            <a:extLst>
              <a:ext uri="{FF2B5EF4-FFF2-40B4-BE49-F238E27FC236}">
                <a16:creationId xmlns="" xmlns:a16="http://schemas.microsoft.com/office/drawing/2014/main" id="{BF64FE85-57EA-4671-86EB-1083CC2DF73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1438890830192 (1000×623)">
            <a:extLst>
              <a:ext uri="{FF2B5EF4-FFF2-40B4-BE49-F238E27FC236}">
                <a16:creationId xmlns="" xmlns:a16="http://schemas.microsoft.com/office/drawing/2014/main" id="{85FE142D-66FE-4555-89D5-B16F4C674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8156" y="3591224"/>
            <a:ext cx="2704363" cy="16834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E0EFE9F-0550-4B41-99DD-C47389A909EF}"/>
              </a:ext>
            </a:extLst>
          </p:cNvPr>
          <p:cNvSpPr>
            <a:spLocks noGrp="1"/>
          </p:cNvSpPr>
          <p:nvPr>
            <p:ph type="title"/>
          </p:nvPr>
        </p:nvSpPr>
        <p:spPr>
          <a:xfrm>
            <a:off x="680321" y="753228"/>
            <a:ext cx="7087552" cy="1080938"/>
          </a:xfrm>
        </p:spPr>
        <p:txBody>
          <a:bodyPr>
            <a:normAutofit/>
          </a:bodyPr>
          <a:lstStyle/>
          <a:p>
            <a:r>
              <a:rPr lang="en-ID"/>
              <a:t>OBJEK HAK TANGGUNGAN</a:t>
            </a:r>
            <a:endParaRPr lang="en-ID" dirty="0"/>
          </a:p>
        </p:txBody>
      </p:sp>
      <p:sp>
        <p:nvSpPr>
          <p:cNvPr id="3" name="Content Placeholder 2">
            <a:extLst>
              <a:ext uri="{FF2B5EF4-FFF2-40B4-BE49-F238E27FC236}">
                <a16:creationId xmlns="" xmlns:a16="http://schemas.microsoft.com/office/drawing/2014/main" id="{3F6D3FA8-E980-4C97-90AD-FE33C76314DA}"/>
              </a:ext>
            </a:extLst>
          </p:cNvPr>
          <p:cNvSpPr>
            <a:spLocks noGrp="1"/>
          </p:cNvSpPr>
          <p:nvPr>
            <p:ph idx="1"/>
          </p:nvPr>
        </p:nvSpPr>
        <p:spPr>
          <a:xfrm>
            <a:off x="680321" y="2336873"/>
            <a:ext cx="6423211" cy="3599316"/>
          </a:xfrm>
        </p:spPr>
        <p:txBody>
          <a:bodyPr>
            <a:normAutofit/>
          </a:bodyPr>
          <a:lstStyle/>
          <a:p>
            <a:pPr marL="450850" indent="-450850">
              <a:buFont typeface="Wingdings" pitchFamily="2" charset="2"/>
              <a:buChar char="Ø"/>
              <a:defRPr/>
            </a:pPr>
            <a:r>
              <a:rPr lang="id-ID" sz="2800" dirty="0">
                <a:solidFill>
                  <a:schemeClr val="bg1"/>
                </a:solidFill>
              </a:rPr>
              <a:t>HAK MILIK;</a:t>
            </a:r>
          </a:p>
          <a:p>
            <a:pPr marL="450850" indent="-450850">
              <a:buFont typeface="Wingdings" pitchFamily="2" charset="2"/>
              <a:buChar char="Ø"/>
              <a:defRPr/>
            </a:pPr>
            <a:r>
              <a:rPr lang="id-ID" sz="2800" dirty="0">
                <a:solidFill>
                  <a:schemeClr val="bg1"/>
                </a:solidFill>
              </a:rPr>
              <a:t>HAK GUNA USAHA;</a:t>
            </a:r>
          </a:p>
          <a:p>
            <a:pPr marL="450850" indent="-450850">
              <a:buFont typeface="Wingdings" pitchFamily="2" charset="2"/>
              <a:buChar char="Ø"/>
              <a:defRPr/>
            </a:pPr>
            <a:r>
              <a:rPr lang="id-ID" sz="2800" dirty="0">
                <a:solidFill>
                  <a:schemeClr val="bg1"/>
                </a:solidFill>
              </a:rPr>
              <a:t>HAK GUNA BANGUNAN;</a:t>
            </a:r>
          </a:p>
          <a:p>
            <a:pPr marL="450850" indent="-450850">
              <a:buFont typeface="Wingdings" pitchFamily="2" charset="2"/>
              <a:buChar char="Ø"/>
              <a:defRPr/>
            </a:pPr>
            <a:r>
              <a:rPr lang="id-ID" sz="2800" dirty="0">
                <a:solidFill>
                  <a:schemeClr val="bg1"/>
                </a:solidFill>
              </a:rPr>
              <a:t>HAK PAKAI ATAS TANAH NEGARA YG TERDAFTAR DAN MENURUT SIFATNYA DAPAT DIPINDAHTANGANKAN;</a:t>
            </a:r>
          </a:p>
          <a:p>
            <a:pPr marL="0" indent="0">
              <a:buNone/>
              <a:defRPr/>
            </a:pPr>
            <a:r>
              <a:rPr lang="en-US" sz="2800" dirty="0">
                <a:solidFill>
                  <a:schemeClr val="bg1"/>
                </a:solidFill>
              </a:rPr>
              <a:t>                      </a:t>
            </a:r>
            <a:r>
              <a:rPr lang="id-ID" sz="2800" dirty="0">
                <a:solidFill>
                  <a:schemeClr val="bg1"/>
                </a:solidFill>
              </a:rPr>
              <a:t>(PS 4 UU NO. 4 TH 1996) </a:t>
            </a:r>
          </a:p>
        </p:txBody>
      </p:sp>
      <p:pic>
        <p:nvPicPr>
          <p:cNvPr id="6" name="Picture 5">
            <a:extLst>
              <a:ext uri="{FF2B5EF4-FFF2-40B4-BE49-F238E27FC236}">
                <a16:creationId xmlns="" xmlns:a16="http://schemas.microsoft.com/office/drawing/2014/main" id="{578BAEB6-D4D8-4B85-897C-44CF90C1E56E}"/>
              </a:ext>
            </a:extLst>
          </p:cNvPr>
          <p:cNvPicPr>
            <a:picLocks noChangeAspect="1"/>
          </p:cNvPicPr>
          <p:nvPr/>
        </p:nvPicPr>
        <p:blipFill>
          <a:blip r:embed="rId5"/>
          <a:stretch>
            <a:fillRect/>
          </a:stretch>
        </p:blipFill>
        <p:spPr>
          <a:xfrm>
            <a:off x="8764357" y="955591"/>
            <a:ext cx="2313899" cy="2313899"/>
          </a:xfrm>
          <a:prstGeom prst="rect">
            <a:avLst/>
          </a:prstGeom>
          <a:ln>
            <a:noFill/>
          </a:ln>
          <a:effectLst/>
        </p:spPr>
      </p:pic>
    </p:spTree>
    <p:extLst>
      <p:ext uri="{BB962C8B-B14F-4D97-AF65-F5344CB8AC3E}">
        <p14:creationId xmlns:p14="http://schemas.microsoft.com/office/powerpoint/2010/main" val="427460468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b75d6f0e259ab6c836f1ac5159460b767e41890.jpg (698×400)">
            <a:extLst>
              <a:ext uri="{FF2B5EF4-FFF2-40B4-BE49-F238E27FC236}">
                <a16:creationId xmlns="" xmlns:a16="http://schemas.microsoft.com/office/drawing/2014/main" id="{A9700561-AF86-42A7-993B-A47C387FC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4" r="29087" b="-2"/>
          <a:stretch/>
        </p:blipFill>
        <p:spPr bwMode="auto">
          <a:xfrm>
            <a:off x="9209664" y="2336872"/>
            <a:ext cx="2692907" cy="35987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 xmlns:a16="http://schemas.microsoft.com/office/drawing/2014/main" id="{F962DD2E-2FF0-4ED1-AEDB-974322DB8F78}"/>
              </a:ext>
            </a:extLst>
          </p:cNvPr>
          <p:cNvSpPr>
            <a:spLocks noGrp="1"/>
          </p:cNvSpPr>
          <p:nvPr>
            <p:ph idx="1"/>
          </p:nvPr>
        </p:nvSpPr>
        <p:spPr>
          <a:xfrm>
            <a:off x="680321" y="2336873"/>
            <a:ext cx="8014500" cy="3599316"/>
          </a:xfrm>
        </p:spPr>
        <p:txBody>
          <a:bodyPr>
            <a:noAutofit/>
          </a:bodyPr>
          <a:lstStyle/>
          <a:p>
            <a:pPr marL="0" indent="0" algn="ctr">
              <a:buNone/>
            </a:pPr>
            <a:r>
              <a:rPr lang="en-ID" sz="3600" dirty="0" err="1">
                <a:solidFill>
                  <a:schemeClr val="bg1"/>
                </a:solidFill>
              </a:rPr>
              <a:t>Apabila</a:t>
            </a:r>
            <a:r>
              <a:rPr lang="en-ID" sz="3600" dirty="0">
                <a:solidFill>
                  <a:schemeClr val="bg1"/>
                </a:solidFill>
              </a:rPr>
              <a:t> </a:t>
            </a:r>
            <a:r>
              <a:rPr lang="en-ID" sz="3600" dirty="0" err="1">
                <a:solidFill>
                  <a:schemeClr val="bg1"/>
                </a:solidFill>
              </a:rPr>
              <a:t>debitor</a:t>
            </a:r>
            <a:r>
              <a:rPr lang="en-ID" sz="3600" dirty="0">
                <a:solidFill>
                  <a:schemeClr val="bg1"/>
                </a:solidFill>
              </a:rPr>
              <a:t> </a:t>
            </a:r>
            <a:r>
              <a:rPr lang="en-ID" sz="3600" dirty="0" err="1">
                <a:solidFill>
                  <a:schemeClr val="bg1"/>
                </a:solidFill>
              </a:rPr>
              <a:t>cedera</a:t>
            </a:r>
            <a:r>
              <a:rPr lang="en-ID" sz="3600" dirty="0">
                <a:solidFill>
                  <a:schemeClr val="bg1"/>
                </a:solidFill>
              </a:rPr>
              <a:t> </a:t>
            </a:r>
            <a:r>
              <a:rPr lang="en-ID" sz="3600" dirty="0" err="1">
                <a:solidFill>
                  <a:schemeClr val="bg1"/>
                </a:solidFill>
              </a:rPr>
              <a:t>janji</a:t>
            </a:r>
            <a:r>
              <a:rPr lang="en-ID" sz="3600" dirty="0">
                <a:solidFill>
                  <a:schemeClr val="bg1"/>
                </a:solidFill>
              </a:rPr>
              <a:t>, </a:t>
            </a:r>
            <a:r>
              <a:rPr lang="en-ID" sz="3600" dirty="0" err="1">
                <a:solidFill>
                  <a:schemeClr val="bg1"/>
                </a:solidFill>
              </a:rPr>
              <a:t>pemegang</a:t>
            </a:r>
            <a:r>
              <a:rPr lang="en-ID" sz="3600" dirty="0">
                <a:solidFill>
                  <a:schemeClr val="bg1"/>
                </a:solidFill>
              </a:rPr>
              <a:t> </a:t>
            </a:r>
            <a:r>
              <a:rPr lang="en-ID" sz="3600" dirty="0" err="1">
                <a:solidFill>
                  <a:schemeClr val="bg1"/>
                </a:solidFill>
              </a:rPr>
              <a:t>hak</a:t>
            </a:r>
            <a:r>
              <a:rPr lang="en-ID" sz="3600" dirty="0">
                <a:solidFill>
                  <a:schemeClr val="bg1"/>
                </a:solidFill>
              </a:rPr>
              <a:t> </a:t>
            </a:r>
            <a:r>
              <a:rPr lang="en-ID" sz="3600" dirty="0" err="1">
                <a:solidFill>
                  <a:schemeClr val="bg1"/>
                </a:solidFill>
              </a:rPr>
              <a:t>tanggungan</a:t>
            </a:r>
            <a:r>
              <a:rPr lang="en-ID" sz="3600" dirty="0">
                <a:solidFill>
                  <a:schemeClr val="bg1"/>
                </a:solidFill>
              </a:rPr>
              <a:t> </a:t>
            </a:r>
            <a:r>
              <a:rPr lang="en-ID" sz="3600" dirty="0" err="1">
                <a:solidFill>
                  <a:schemeClr val="bg1"/>
                </a:solidFill>
              </a:rPr>
              <a:t>mempunyai</a:t>
            </a:r>
            <a:r>
              <a:rPr lang="en-ID" sz="3600" dirty="0">
                <a:solidFill>
                  <a:schemeClr val="bg1"/>
                </a:solidFill>
              </a:rPr>
              <a:t> </a:t>
            </a:r>
            <a:r>
              <a:rPr lang="en-ID" sz="3600" dirty="0" err="1">
                <a:solidFill>
                  <a:schemeClr val="bg1"/>
                </a:solidFill>
              </a:rPr>
              <a:t>hak</a:t>
            </a:r>
            <a:r>
              <a:rPr lang="en-ID" sz="3600" dirty="0">
                <a:solidFill>
                  <a:schemeClr val="bg1"/>
                </a:solidFill>
              </a:rPr>
              <a:t> </a:t>
            </a:r>
            <a:r>
              <a:rPr lang="en-ID" sz="3600" dirty="0" err="1">
                <a:solidFill>
                  <a:schemeClr val="bg1"/>
                </a:solidFill>
              </a:rPr>
              <a:t>untuk</a:t>
            </a:r>
            <a:r>
              <a:rPr lang="en-ID" sz="3600" dirty="0">
                <a:solidFill>
                  <a:schemeClr val="bg1"/>
                </a:solidFill>
              </a:rPr>
              <a:t> </a:t>
            </a:r>
            <a:r>
              <a:rPr lang="en-ID" sz="3600" dirty="0" err="1">
                <a:solidFill>
                  <a:schemeClr val="bg1"/>
                </a:solidFill>
              </a:rPr>
              <a:t>menjual</a:t>
            </a:r>
            <a:r>
              <a:rPr lang="en-ID" sz="3600" dirty="0">
                <a:solidFill>
                  <a:schemeClr val="bg1"/>
                </a:solidFill>
              </a:rPr>
              <a:t> </a:t>
            </a:r>
            <a:r>
              <a:rPr lang="en-ID" sz="3600" dirty="0" err="1">
                <a:solidFill>
                  <a:schemeClr val="bg1"/>
                </a:solidFill>
              </a:rPr>
              <a:t>objek</a:t>
            </a:r>
            <a:r>
              <a:rPr lang="en-ID" sz="3600" dirty="0">
                <a:solidFill>
                  <a:schemeClr val="bg1"/>
                </a:solidFill>
              </a:rPr>
              <a:t> </a:t>
            </a:r>
            <a:r>
              <a:rPr lang="en-ID" sz="3600" dirty="0" err="1">
                <a:solidFill>
                  <a:schemeClr val="bg1"/>
                </a:solidFill>
              </a:rPr>
              <a:t>hak</a:t>
            </a:r>
            <a:r>
              <a:rPr lang="en-ID" sz="3600" dirty="0">
                <a:solidFill>
                  <a:schemeClr val="bg1"/>
                </a:solidFill>
              </a:rPr>
              <a:t> </a:t>
            </a:r>
            <a:r>
              <a:rPr lang="en-ID" sz="3600" dirty="0" err="1">
                <a:solidFill>
                  <a:schemeClr val="bg1"/>
                </a:solidFill>
              </a:rPr>
              <a:t>tanggungan</a:t>
            </a:r>
            <a:r>
              <a:rPr lang="en-ID" sz="3600" dirty="0">
                <a:solidFill>
                  <a:schemeClr val="bg1"/>
                </a:solidFill>
              </a:rPr>
              <a:t> </a:t>
            </a:r>
            <a:r>
              <a:rPr lang="en-ID" sz="3600" dirty="0" err="1">
                <a:solidFill>
                  <a:schemeClr val="bg1"/>
                </a:solidFill>
              </a:rPr>
              <a:t>atas</a:t>
            </a:r>
            <a:r>
              <a:rPr lang="en-ID" sz="3600" dirty="0">
                <a:solidFill>
                  <a:schemeClr val="bg1"/>
                </a:solidFill>
              </a:rPr>
              <a:t> </a:t>
            </a:r>
            <a:r>
              <a:rPr lang="en-ID" sz="3600" dirty="0" err="1">
                <a:solidFill>
                  <a:schemeClr val="bg1"/>
                </a:solidFill>
              </a:rPr>
              <a:t>kekuasaan</a:t>
            </a:r>
            <a:r>
              <a:rPr lang="en-ID" sz="3600" dirty="0">
                <a:solidFill>
                  <a:schemeClr val="bg1"/>
                </a:solidFill>
              </a:rPr>
              <a:t> </a:t>
            </a:r>
            <a:r>
              <a:rPr lang="en-ID" sz="3600" dirty="0" err="1">
                <a:solidFill>
                  <a:schemeClr val="bg1"/>
                </a:solidFill>
              </a:rPr>
              <a:t>sendiri</a:t>
            </a:r>
            <a:r>
              <a:rPr lang="en-ID" sz="3600" dirty="0">
                <a:solidFill>
                  <a:schemeClr val="bg1"/>
                </a:solidFill>
              </a:rPr>
              <a:t> </a:t>
            </a:r>
            <a:r>
              <a:rPr lang="en-ID" sz="3600" dirty="0" err="1">
                <a:solidFill>
                  <a:schemeClr val="bg1"/>
                </a:solidFill>
              </a:rPr>
              <a:t>melalui</a:t>
            </a:r>
            <a:r>
              <a:rPr lang="en-ID" sz="3600" dirty="0">
                <a:solidFill>
                  <a:schemeClr val="bg1"/>
                </a:solidFill>
              </a:rPr>
              <a:t> </a:t>
            </a:r>
            <a:r>
              <a:rPr lang="en-ID" sz="3600" dirty="0" err="1">
                <a:solidFill>
                  <a:schemeClr val="bg1"/>
                </a:solidFill>
              </a:rPr>
              <a:t>pelelangan</a:t>
            </a:r>
            <a:r>
              <a:rPr lang="en-ID" sz="3600" dirty="0">
                <a:solidFill>
                  <a:schemeClr val="bg1"/>
                </a:solidFill>
              </a:rPr>
              <a:t> </a:t>
            </a:r>
            <a:r>
              <a:rPr lang="en-ID" sz="3600" dirty="0" err="1">
                <a:solidFill>
                  <a:schemeClr val="bg1"/>
                </a:solidFill>
              </a:rPr>
              <a:t>umum</a:t>
            </a:r>
            <a:r>
              <a:rPr lang="en-ID" sz="3600" dirty="0">
                <a:solidFill>
                  <a:schemeClr val="bg1"/>
                </a:solidFill>
              </a:rPr>
              <a:t> </a:t>
            </a:r>
            <a:r>
              <a:rPr lang="en-ID" sz="3600" dirty="0" err="1">
                <a:solidFill>
                  <a:schemeClr val="bg1"/>
                </a:solidFill>
              </a:rPr>
              <a:t>serta</a:t>
            </a:r>
            <a:r>
              <a:rPr lang="en-ID" sz="3600" dirty="0">
                <a:solidFill>
                  <a:schemeClr val="bg1"/>
                </a:solidFill>
              </a:rPr>
              <a:t> </a:t>
            </a:r>
            <a:r>
              <a:rPr lang="en-ID" sz="3600" dirty="0" err="1">
                <a:solidFill>
                  <a:schemeClr val="bg1"/>
                </a:solidFill>
              </a:rPr>
              <a:t>mengambil</a:t>
            </a:r>
            <a:r>
              <a:rPr lang="en-ID" sz="3600" dirty="0">
                <a:solidFill>
                  <a:schemeClr val="bg1"/>
                </a:solidFill>
              </a:rPr>
              <a:t> </a:t>
            </a:r>
            <a:r>
              <a:rPr lang="en-ID" sz="3600" dirty="0" err="1">
                <a:solidFill>
                  <a:schemeClr val="bg1"/>
                </a:solidFill>
              </a:rPr>
              <a:t>pelunasan</a:t>
            </a:r>
            <a:r>
              <a:rPr lang="en-ID" sz="3600" dirty="0">
                <a:solidFill>
                  <a:schemeClr val="bg1"/>
                </a:solidFill>
              </a:rPr>
              <a:t> </a:t>
            </a:r>
            <a:r>
              <a:rPr lang="en-ID" sz="3600" dirty="0" err="1">
                <a:solidFill>
                  <a:schemeClr val="bg1"/>
                </a:solidFill>
              </a:rPr>
              <a:t>piutang</a:t>
            </a:r>
            <a:r>
              <a:rPr lang="en-ID" sz="3600" dirty="0">
                <a:solidFill>
                  <a:schemeClr val="bg1"/>
                </a:solidFill>
              </a:rPr>
              <a:t> </a:t>
            </a:r>
            <a:r>
              <a:rPr lang="en-ID" sz="3600" dirty="0" err="1">
                <a:solidFill>
                  <a:schemeClr val="bg1"/>
                </a:solidFill>
              </a:rPr>
              <a:t>dari</a:t>
            </a:r>
            <a:r>
              <a:rPr lang="en-ID" sz="3600" dirty="0">
                <a:solidFill>
                  <a:schemeClr val="bg1"/>
                </a:solidFill>
              </a:rPr>
              <a:t> </a:t>
            </a:r>
            <a:r>
              <a:rPr lang="en-ID" sz="3600" dirty="0" err="1">
                <a:solidFill>
                  <a:schemeClr val="bg1"/>
                </a:solidFill>
              </a:rPr>
              <a:t>hasil</a:t>
            </a:r>
            <a:r>
              <a:rPr lang="en-ID" sz="3600" dirty="0">
                <a:solidFill>
                  <a:schemeClr val="bg1"/>
                </a:solidFill>
              </a:rPr>
              <a:t> </a:t>
            </a:r>
            <a:r>
              <a:rPr lang="en-ID" sz="3600" dirty="0" err="1">
                <a:solidFill>
                  <a:schemeClr val="bg1"/>
                </a:solidFill>
              </a:rPr>
              <a:t>penjualan</a:t>
            </a:r>
            <a:r>
              <a:rPr lang="en-ID" sz="3600" dirty="0">
                <a:solidFill>
                  <a:schemeClr val="bg1"/>
                </a:solidFill>
              </a:rPr>
              <a:t>  </a:t>
            </a:r>
            <a:r>
              <a:rPr lang="en-ID" sz="3600" dirty="0" err="1">
                <a:solidFill>
                  <a:schemeClr val="bg1"/>
                </a:solidFill>
              </a:rPr>
              <a:t>tersebut</a:t>
            </a:r>
            <a:r>
              <a:rPr lang="en-ID" sz="3600" dirty="0">
                <a:solidFill>
                  <a:schemeClr val="bg1"/>
                </a:solidFill>
              </a:rPr>
              <a:t>. </a:t>
            </a:r>
          </a:p>
          <a:p>
            <a:pPr marL="0" indent="0" algn="ctr">
              <a:buNone/>
            </a:pPr>
            <a:r>
              <a:rPr lang="en-ID" sz="3600" dirty="0">
                <a:solidFill>
                  <a:schemeClr val="bg1"/>
                </a:solidFill>
              </a:rPr>
              <a:t>(</a:t>
            </a:r>
            <a:r>
              <a:rPr lang="en-ID" sz="3600" dirty="0" err="1">
                <a:solidFill>
                  <a:schemeClr val="bg1"/>
                </a:solidFill>
              </a:rPr>
              <a:t>Pasal</a:t>
            </a:r>
            <a:r>
              <a:rPr lang="en-ID" sz="3600" dirty="0">
                <a:solidFill>
                  <a:schemeClr val="bg1"/>
                </a:solidFill>
              </a:rPr>
              <a:t> 6 UU No. 4 </a:t>
            </a:r>
            <a:r>
              <a:rPr lang="en-ID" sz="3600" dirty="0" err="1">
                <a:solidFill>
                  <a:schemeClr val="bg1"/>
                </a:solidFill>
              </a:rPr>
              <a:t>th</a:t>
            </a:r>
            <a:r>
              <a:rPr lang="en-ID" sz="3600" dirty="0">
                <a:solidFill>
                  <a:schemeClr val="bg1"/>
                </a:solidFill>
              </a:rPr>
              <a:t> 1996)</a:t>
            </a:r>
          </a:p>
        </p:txBody>
      </p:sp>
      <p:sp>
        <p:nvSpPr>
          <p:cNvPr id="6" name="Title 1">
            <a:extLst>
              <a:ext uri="{FF2B5EF4-FFF2-40B4-BE49-F238E27FC236}">
                <a16:creationId xmlns="" xmlns:a16="http://schemas.microsoft.com/office/drawing/2014/main" id="{9BE98147-DDC6-471C-A827-AA9BE619524F}"/>
              </a:ext>
            </a:extLst>
          </p:cNvPr>
          <p:cNvSpPr>
            <a:spLocks noGrp="1"/>
          </p:cNvSpPr>
          <p:nvPr>
            <p:ph type="title"/>
          </p:nvPr>
        </p:nvSpPr>
        <p:spPr>
          <a:xfrm>
            <a:off x="680321" y="753228"/>
            <a:ext cx="9613861" cy="1080938"/>
          </a:xfrm>
        </p:spPr>
        <p:txBody>
          <a:bodyPr>
            <a:normAutofit/>
          </a:bodyPr>
          <a:lstStyle/>
          <a:p>
            <a:r>
              <a:rPr lang="en-ID" dirty="0"/>
              <a:t>EKSEKUSI HAK TANGGUNGAN</a:t>
            </a:r>
          </a:p>
        </p:txBody>
      </p:sp>
      <p:pic>
        <p:nvPicPr>
          <p:cNvPr id="10" name="Picture 9">
            <a:extLst>
              <a:ext uri="{FF2B5EF4-FFF2-40B4-BE49-F238E27FC236}">
                <a16:creationId xmlns="" xmlns:a16="http://schemas.microsoft.com/office/drawing/2014/main" id="{CA84A4ED-C9B2-4CB4-8FD1-9F24C4F89606}"/>
              </a:ext>
            </a:extLst>
          </p:cNvPr>
          <p:cNvPicPr>
            <a:picLocks noChangeAspect="1"/>
          </p:cNvPicPr>
          <p:nvPr/>
        </p:nvPicPr>
        <p:blipFill rotWithShape="1">
          <a:blip r:embed="rId3"/>
          <a:srcRect l="6238"/>
          <a:stretch/>
        </p:blipFill>
        <p:spPr>
          <a:xfrm>
            <a:off x="10668000" y="480998"/>
            <a:ext cx="1524000" cy="1625397"/>
          </a:xfrm>
          <a:prstGeom prst="rect">
            <a:avLst/>
          </a:prstGeom>
        </p:spPr>
      </p:pic>
    </p:spTree>
    <p:extLst>
      <p:ext uri="{BB962C8B-B14F-4D97-AF65-F5344CB8AC3E}">
        <p14:creationId xmlns:p14="http://schemas.microsoft.com/office/powerpoint/2010/main" val="3425399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ppt_w</p:attrName>
                                        </p:attrNameLst>
                                      </p:cBhvr>
                                      <p:tavLst>
                                        <p:tav tm="0" fmla="#ppt_w*sin(2.5*pi*$)">
                                          <p:val>
                                            <p:fltVal val="0"/>
                                          </p:val>
                                        </p:tav>
                                        <p:tav tm="100000">
                                          <p:val>
                                            <p:fltVal val="1"/>
                                          </p:val>
                                        </p:tav>
                                      </p:tavLst>
                                    </p:anim>
                                    <p:anim calcmode="lin" valueType="num">
                                      <p:cBhvr>
                                        <p:cTn id="9" dur="3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PASAL 20 (1) UU NO. 4 TH 1996</a:t>
            </a:r>
            <a:endParaRPr lang="id-ID" dirty="0"/>
          </a:p>
        </p:txBody>
      </p:sp>
      <p:sp>
        <p:nvSpPr>
          <p:cNvPr id="3" name="Content Placeholder 2"/>
          <p:cNvSpPr>
            <a:spLocks noGrp="1"/>
          </p:cNvSpPr>
          <p:nvPr>
            <p:ph idx="1"/>
          </p:nvPr>
        </p:nvSpPr>
        <p:spPr/>
        <p:txBody>
          <a:bodyPr>
            <a:normAutofit/>
          </a:bodyPr>
          <a:lstStyle/>
          <a:p>
            <a:r>
              <a:rPr lang="id-ID" sz="4000" dirty="0">
                <a:effectLst/>
              </a:rPr>
              <a:t>Apabiladebitor cidera janji, maka berdasarkan:</a:t>
            </a:r>
          </a:p>
          <a:p>
            <a:pPr marL="898525" indent="-630238">
              <a:buNone/>
            </a:pPr>
            <a:r>
              <a:rPr lang="id-ID" sz="4000" dirty="0">
                <a:effectLst/>
              </a:rPr>
              <a:t>a.	hak pemegang Hak Tanggungan pertama untuk menjual obyek HakTanggungan sebagaimana dimaksud dalam Pasal 6, atau</a:t>
            </a:r>
          </a:p>
          <a:p>
            <a:pPr marL="0" indent="0">
              <a:buNone/>
            </a:pPr>
            <a:endParaRPr lang="id-ID" sz="4000" dirty="0"/>
          </a:p>
        </p:txBody>
      </p:sp>
    </p:spTree>
    <p:extLst>
      <p:ext uri="{BB962C8B-B14F-4D97-AF65-F5344CB8AC3E}">
        <p14:creationId xmlns:p14="http://schemas.microsoft.com/office/powerpoint/2010/main" val="84228339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904</TotalTime>
  <Words>924</Words>
  <Application>Microsoft Office PowerPoint</Application>
  <PresentationFormat>Custom</PresentationFormat>
  <Paragraphs>87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Berlin</vt:lpstr>
      <vt:lpstr>PowerPoint Presentation</vt:lpstr>
      <vt:lpstr>EKSEKUSI HAK TANGGUNGAN </vt:lpstr>
      <vt:lpstr>PASAL 13 PERMA NO. 14 TAHUN 2016</vt:lpstr>
      <vt:lpstr>HAK TANGGUNGAN</vt:lpstr>
      <vt:lpstr>TATA CARA PEMBERIAN HAK TANGGUNGAN (1)</vt:lpstr>
      <vt:lpstr>TATA CARA PEMBERIAN HAK TANGGUNGAN (2)</vt:lpstr>
      <vt:lpstr>OBJEK HAK TANGGUNGAN</vt:lpstr>
      <vt:lpstr>EKSEKUSI HAK TANGGUNGAN</vt:lpstr>
      <vt:lpstr>PASAL 20 (1) UU NO. 4 TH 1996</vt:lpstr>
      <vt:lpstr>Wanprestasi/Cidera Janji</vt:lpstr>
      <vt:lpstr>Kompilasi Hukum Ekonomi Syariah (KHES) Pasal 36</vt:lpstr>
      <vt:lpstr>Penentuan Wanprestasi</vt:lpstr>
      <vt:lpstr>Peringatan Dilakukan</vt:lpstr>
      <vt:lpstr>KHES Pasal 37</vt:lpstr>
      <vt:lpstr>KHES Pasal 37</vt:lpstr>
      <vt:lpstr>Eksekusi Hak Tanggungan</vt:lpstr>
      <vt:lpstr>Eksekusi penjualan dibawah tangan (Pasal 20 (2) &amp; (3) UU No. 4/1996)</vt:lpstr>
      <vt:lpstr>Eksekusi penjualan dibawah tangan (Pasal 20 (2) &amp; (3) UU No. 4/1996)</vt:lpstr>
      <vt:lpstr>Parate Eksekusi</vt:lpstr>
      <vt:lpstr>Bantuan pengadilan</vt:lpstr>
      <vt:lpstr>Proses di pengadilan (1)</vt:lpstr>
      <vt:lpstr>Proses di pengadilan (2)</vt:lpstr>
      <vt:lpstr>Pasal 200 (11) HIR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EKSEKUSI HAK TANGGUNGAN, JAMINAN FIDUSIA,  DAN PUTUSAN ARBITRASI</dc:title>
  <dc:creator>Adil Abu Fatih</dc:creator>
  <cp:lastModifiedBy>User</cp:lastModifiedBy>
  <cp:revision>64</cp:revision>
  <dcterms:created xsi:type="dcterms:W3CDTF">2018-01-01T04:57:29Z</dcterms:created>
  <dcterms:modified xsi:type="dcterms:W3CDTF">2018-09-24T00:42:45Z</dcterms:modified>
</cp:coreProperties>
</file>